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61" r:id="rId2"/>
  </p:sldMasterIdLst>
  <p:notesMasterIdLst>
    <p:notesMasterId r:id="rId4"/>
  </p:notesMasterIdLst>
  <p:handoutMasterIdLst>
    <p:handoutMasterId r:id="rId5"/>
  </p:handoutMasterIdLst>
  <p:sldIdLst>
    <p:sldId id="256" r:id="rId3"/>
  </p:sldIdLst>
  <p:sldSz cx="43891200" cy="43891200"/>
  <p:notesSz cx="6858000" cy="9144000"/>
  <p:defaultText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424">
          <p15:clr>
            <a:srgbClr val="A4A3A4"/>
          </p15:clr>
        </p15:guide>
        <p15:guide id="2" orient="horz" pos="384">
          <p15:clr>
            <a:srgbClr val="A4A3A4"/>
          </p15:clr>
        </p15:guide>
        <p15:guide id="3" orient="horz" pos="26880">
          <p15:clr>
            <a:srgbClr val="A4A3A4"/>
          </p15:clr>
        </p15:guide>
        <p15:guide id="4" orient="horz">
          <p15:clr>
            <a:srgbClr val="A4A3A4"/>
          </p15:clr>
        </p15:guide>
        <p15:guide id="5" pos="581">
          <p15:clr>
            <a:srgbClr val="A4A3A4"/>
          </p15:clr>
        </p15:guide>
        <p15:guide id="6" pos="2714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766D"/>
    <a:srgbClr val="01BFC4"/>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0EECA3-2404-CF40-8D85-F0B030A3735B}" v="3" dt="2023-02-28T21:03:48.4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95" autoAdjust="0"/>
    <p:restoredTop sz="94837" autoAdjust="0"/>
  </p:normalViewPr>
  <p:slideViewPr>
    <p:cSldViewPr snapToGrid="0" snapToObjects="1" showGuides="1">
      <p:cViewPr>
        <p:scale>
          <a:sx n="62" d="100"/>
          <a:sy n="62" d="100"/>
        </p:scale>
        <p:origin x="-5944" y="-168"/>
      </p:cViewPr>
      <p:guideLst>
        <p:guide orient="horz" pos="4424"/>
        <p:guide orient="horz" pos="384"/>
        <p:guide orient="horz" pos="26880"/>
        <p:guide orient="horz"/>
        <p:guide pos="581"/>
        <p:guide pos="27141"/>
      </p:guideLst>
    </p:cSldViewPr>
  </p:slideViewPr>
  <p:outlineViewPr>
    <p:cViewPr>
      <p:scale>
        <a:sx n="33" d="100"/>
        <a:sy n="33" d="100"/>
      </p:scale>
      <p:origin x="0" y="0"/>
    </p:cViewPr>
  </p:outlineViewPr>
  <p:notesTextViewPr>
    <p:cViewPr>
      <p:scale>
        <a:sx n="100" d="100"/>
        <a:sy n="100" d="100"/>
      </p:scale>
      <p:origin x="0" y="-32"/>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11" Type="http://schemas.microsoft.com/office/2015/10/relationships/revisionInfo" Target="revisionInfo.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Users\linneahoneker\OneDrive%20-%20University%20of%20Arizona\Postdoc-biosphere\MAC\Licor_measuremen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emailarizona-my.sharepoint.com/personal/linneah_arizona_edu/Documents/Postdoc-biosphere/MAC/Re__Sorghum_root_depths/Summary_root_data_Meredith_for_DOE_Proposal.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r>
              <a:rPr lang="en-US" b="1" dirty="0">
                <a:solidFill>
                  <a:schemeClr val="tx1"/>
                </a:solidFill>
              </a:rPr>
              <a:t>Assimilation rate</a:t>
            </a:r>
            <a:r>
              <a:rPr lang="en-US" b="1" baseline="0" dirty="0">
                <a:solidFill>
                  <a:schemeClr val="tx1"/>
                </a:solidFill>
              </a:rPr>
              <a:t> </a:t>
            </a:r>
            <a:r>
              <a:rPr lang="en-US" b="0" baseline="0" dirty="0">
                <a:solidFill>
                  <a:schemeClr val="tx1"/>
                </a:solidFill>
              </a:rPr>
              <a:t>(photosynthesis)  </a:t>
            </a:r>
            <a:endParaRPr lang="en-US" b="0" dirty="0">
              <a:solidFill>
                <a:schemeClr val="tx1"/>
              </a:solidFill>
            </a:endParaRPr>
          </a:p>
        </c:rich>
      </c:tx>
      <c:layout>
        <c:manualLayout>
          <c:xMode val="edge"/>
          <c:yMode val="edge"/>
          <c:x val="0.24611093568793369"/>
          <c:y val="4.2287650923765963E-2"/>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mn-lt"/>
              <a:ea typeface="+mn-ea"/>
              <a:cs typeface="+mn-cs"/>
            </a:defRPr>
          </a:pPr>
          <a:endParaRPr lang="en-US"/>
        </a:p>
      </c:txPr>
    </c:title>
    <c:autoTitleDeleted val="0"/>
    <c:plotArea>
      <c:layout/>
      <c:barChart>
        <c:barDir val="col"/>
        <c:grouping val="clustered"/>
        <c:varyColors val="0"/>
        <c:ser>
          <c:idx val="0"/>
          <c:order val="0"/>
          <c:tx>
            <c:strRef>
              <c:f>'time line'!$B$57</c:f>
              <c:strCache>
                <c:ptCount val="1"/>
                <c:pt idx="0">
                  <c:v>Low</c:v>
                </c:pt>
              </c:strCache>
            </c:strRef>
          </c:tx>
          <c:spPr>
            <a:solidFill>
              <a:srgbClr val="F9766D"/>
            </a:solidFill>
            <a:ln>
              <a:noFill/>
            </a:ln>
            <a:effectLst/>
          </c:spPr>
          <c:invertIfNegative val="0"/>
          <c:errBars>
            <c:errBarType val="both"/>
            <c:errValType val="cust"/>
            <c:noEndCap val="0"/>
            <c:plus>
              <c:numRef>
                <c:f>'time line'!$B$66</c:f>
                <c:numCache>
                  <c:formatCode>General</c:formatCode>
                  <c:ptCount val="1"/>
                  <c:pt idx="0">
                    <c:v>1.1827437222167132</c:v>
                  </c:pt>
                </c:numCache>
              </c:numRef>
            </c:plus>
            <c:minus>
              <c:numRef>
                <c:f>'time line'!$B$66</c:f>
                <c:numCache>
                  <c:formatCode>General</c:formatCode>
                  <c:ptCount val="1"/>
                  <c:pt idx="0">
                    <c:v>1.1827437222167132</c:v>
                  </c:pt>
                </c:numCache>
              </c:numRef>
            </c:minus>
            <c:spPr>
              <a:noFill/>
              <a:ln w="9525" cap="flat" cmpd="sng" algn="ctr">
                <a:solidFill>
                  <a:schemeClr val="tx1">
                    <a:lumMod val="65000"/>
                    <a:lumOff val="35000"/>
                  </a:schemeClr>
                </a:solidFill>
                <a:round/>
              </a:ln>
              <a:effectLst/>
            </c:spPr>
          </c:errBars>
          <c:cat>
            <c:strRef>
              <c:f>'time line'!$A$58:$A$59</c:f>
              <c:strCache>
                <c:ptCount val="2"/>
                <c:pt idx="0">
                  <c:v>August</c:v>
                </c:pt>
                <c:pt idx="1">
                  <c:v>September</c:v>
                </c:pt>
              </c:strCache>
            </c:strRef>
          </c:cat>
          <c:val>
            <c:numRef>
              <c:f>'time line'!$B$58:$B$59</c:f>
              <c:numCache>
                <c:formatCode>0.00</c:formatCode>
                <c:ptCount val="2"/>
                <c:pt idx="0">
                  <c:v>22.116479519364745</c:v>
                </c:pt>
                <c:pt idx="1">
                  <c:v>28.514095410250107</c:v>
                </c:pt>
              </c:numCache>
            </c:numRef>
          </c:val>
          <c:extLst>
            <c:ext xmlns:c16="http://schemas.microsoft.com/office/drawing/2014/chart" uri="{C3380CC4-5D6E-409C-BE32-E72D297353CC}">
              <c16:uniqueId val="{00000000-D8A5-6949-9D0D-4AA63968FC25}"/>
            </c:ext>
          </c:extLst>
        </c:ser>
        <c:ser>
          <c:idx val="1"/>
          <c:order val="1"/>
          <c:tx>
            <c:strRef>
              <c:f>'time line'!$C$57</c:f>
              <c:strCache>
                <c:ptCount val="1"/>
                <c:pt idx="0">
                  <c:v>High</c:v>
                </c:pt>
              </c:strCache>
            </c:strRef>
          </c:tx>
          <c:spPr>
            <a:solidFill>
              <a:srgbClr val="01BFC4"/>
            </a:solidFill>
            <a:ln>
              <a:noFill/>
            </a:ln>
            <a:effectLst/>
          </c:spPr>
          <c:invertIfNegative val="0"/>
          <c:errBars>
            <c:errBarType val="both"/>
            <c:errValType val="cust"/>
            <c:noEndCap val="0"/>
            <c:plus>
              <c:numRef>
                <c:f>'time line'!$B$67</c:f>
                <c:numCache>
                  <c:formatCode>General</c:formatCode>
                  <c:ptCount val="1"/>
                  <c:pt idx="0">
                    <c:v>2.0024622641930629</c:v>
                  </c:pt>
                </c:numCache>
              </c:numRef>
            </c:plus>
            <c:minus>
              <c:numRef>
                <c:f>'time line'!$B$67</c:f>
                <c:numCache>
                  <c:formatCode>General</c:formatCode>
                  <c:ptCount val="1"/>
                  <c:pt idx="0">
                    <c:v>2.0024622641930629</c:v>
                  </c:pt>
                </c:numCache>
              </c:numRef>
            </c:minus>
            <c:spPr>
              <a:noFill/>
              <a:ln w="9525" cap="flat" cmpd="sng" algn="ctr">
                <a:solidFill>
                  <a:schemeClr val="tx1">
                    <a:lumMod val="65000"/>
                    <a:lumOff val="35000"/>
                  </a:schemeClr>
                </a:solidFill>
                <a:round/>
              </a:ln>
              <a:effectLst/>
            </c:spPr>
          </c:errBars>
          <c:cat>
            <c:strRef>
              <c:f>'time line'!$A$58:$A$59</c:f>
              <c:strCache>
                <c:ptCount val="2"/>
                <c:pt idx="0">
                  <c:v>August</c:v>
                </c:pt>
                <c:pt idx="1">
                  <c:v>September</c:v>
                </c:pt>
              </c:strCache>
            </c:strRef>
          </c:cat>
          <c:val>
            <c:numRef>
              <c:f>'time line'!$C$58:$C$59</c:f>
              <c:numCache>
                <c:formatCode>0.00</c:formatCode>
                <c:ptCount val="2"/>
                <c:pt idx="0">
                  <c:v>30.971197942228248</c:v>
                </c:pt>
                <c:pt idx="1">
                  <c:v>37.646096239690991</c:v>
                </c:pt>
              </c:numCache>
            </c:numRef>
          </c:val>
          <c:extLst>
            <c:ext xmlns:c16="http://schemas.microsoft.com/office/drawing/2014/chart" uri="{C3380CC4-5D6E-409C-BE32-E72D297353CC}">
              <c16:uniqueId val="{00000001-D8A5-6949-9D0D-4AA63968FC25}"/>
            </c:ext>
          </c:extLst>
        </c:ser>
        <c:dLbls>
          <c:showLegendKey val="0"/>
          <c:showVal val="0"/>
          <c:showCatName val="0"/>
          <c:showSerName val="0"/>
          <c:showPercent val="0"/>
          <c:showBubbleSize val="0"/>
        </c:dLbls>
        <c:gapWidth val="219"/>
        <c:overlap val="-27"/>
        <c:axId val="333659856"/>
        <c:axId val="333634768"/>
      </c:barChart>
      <c:catAx>
        <c:axId val="33365985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333634768"/>
        <c:crosses val="autoZero"/>
        <c:auto val="1"/>
        <c:lblAlgn val="ctr"/>
        <c:lblOffset val="100"/>
        <c:noMultiLvlLbl val="0"/>
      </c:catAx>
      <c:valAx>
        <c:axId val="333634768"/>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r>
                  <a:rPr lang="en-US" dirty="0">
                    <a:solidFill>
                      <a:schemeClr val="tx1"/>
                    </a:solidFill>
                  </a:rPr>
                  <a:t>A (</a:t>
                </a:r>
                <a:r>
                  <a:rPr lang="el-GR" baseline="0" dirty="0">
                    <a:solidFill>
                      <a:schemeClr val="tx1"/>
                    </a:solidFill>
                  </a:rPr>
                  <a:t>μ</a:t>
                </a:r>
                <a:r>
                  <a:rPr lang="en-US" baseline="0" dirty="0">
                    <a:solidFill>
                      <a:schemeClr val="tx1"/>
                    </a:solidFill>
                  </a:rPr>
                  <a:t>mol m−2 sec−1)</a:t>
                </a:r>
                <a:endParaRPr lang="en-US" dirty="0">
                  <a:solidFill>
                    <a:schemeClr val="tx1"/>
                  </a:solidFill>
                </a:endParaRP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33365985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20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r>
              <a:rPr lang="en-US"/>
              <a:t>Root traits</a:t>
            </a:r>
          </a:p>
        </c:rich>
      </c:tx>
      <c:layout>
        <c:manualLayout>
          <c:xMode val="edge"/>
          <c:yMode val="edge"/>
          <c:x val="0.36291695371483906"/>
          <c:y val="2.5510204081632654E-2"/>
        </c:manualLayout>
      </c:layout>
      <c:overlay val="0"/>
      <c:spPr>
        <a:noFill/>
        <a:ln>
          <a:noFill/>
        </a:ln>
        <a:effectLst/>
      </c:spPr>
      <c:txPr>
        <a:bodyPr rot="0" spcFirstLastPara="1" vertOverflow="ellipsis" vert="horz" wrap="square" anchor="ctr" anchorCtr="1"/>
        <a:lstStyle/>
        <a:p>
          <a:pPr>
            <a:defRPr sz="2400" b="1" i="0" u="none" strike="noStrike" kern="1200" baseline="0">
              <a:solidFill>
                <a:schemeClr val="tx1"/>
              </a:solidFill>
              <a:latin typeface="+mn-lt"/>
              <a:ea typeface="+mn-ea"/>
              <a:cs typeface="+mn-cs"/>
            </a:defRPr>
          </a:pPr>
          <a:endParaRPr lang="en-US"/>
        </a:p>
      </c:txPr>
    </c:title>
    <c:autoTitleDeleted val="0"/>
    <c:plotArea>
      <c:layout/>
      <c:barChart>
        <c:barDir val="col"/>
        <c:grouping val="clustered"/>
        <c:varyColors val="0"/>
        <c:ser>
          <c:idx val="2"/>
          <c:order val="0"/>
          <c:tx>
            <c:strRef>
              <c:f>Sheet1!$H$11</c:f>
              <c:strCache>
                <c:ptCount val="1"/>
                <c:pt idx="0">
                  <c:v>Low</c:v>
                </c:pt>
              </c:strCache>
            </c:strRef>
          </c:tx>
          <c:spPr>
            <a:solidFill>
              <a:srgbClr val="F9766D"/>
            </a:solidFill>
            <a:ln>
              <a:noFill/>
            </a:ln>
            <a:effectLst/>
          </c:spPr>
          <c:invertIfNegative val="0"/>
          <c:errBars>
            <c:errBarType val="both"/>
            <c:errValType val="cust"/>
            <c:noEndCap val="0"/>
            <c:plus>
              <c:numRef>
                <c:f>Sheet1!$J$11:$J$12</c:f>
                <c:numCache>
                  <c:formatCode>General</c:formatCode>
                  <c:ptCount val="2"/>
                  <c:pt idx="0">
                    <c:v>3.9</c:v>
                  </c:pt>
                  <c:pt idx="1">
                    <c:v>6.1</c:v>
                  </c:pt>
                </c:numCache>
              </c:numRef>
            </c:plus>
            <c:minus>
              <c:numRef>
                <c:f>Sheet1!$J$11:$J$12</c:f>
                <c:numCache>
                  <c:formatCode>General</c:formatCode>
                  <c:ptCount val="2"/>
                  <c:pt idx="0">
                    <c:v>3.9</c:v>
                  </c:pt>
                  <c:pt idx="1">
                    <c:v>6.1</c:v>
                  </c:pt>
                </c:numCache>
              </c:numRef>
            </c:minus>
            <c:spPr>
              <a:solidFill>
                <a:schemeClr val="tx1"/>
              </a:solidFill>
              <a:ln w="15875" cap="flat" cmpd="sng" algn="ctr">
                <a:solidFill>
                  <a:schemeClr val="tx1"/>
                </a:solidFill>
                <a:prstDash val="solid"/>
                <a:round/>
              </a:ln>
              <a:effectLst/>
            </c:spPr>
          </c:errBars>
          <c:cat>
            <c:strRef>
              <c:f>Sheet1!$L$18:$N$18</c:f>
              <c:strCache>
                <c:ptCount val="3"/>
                <c:pt idx="0">
                  <c:v>height</c:v>
                </c:pt>
                <c:pt idx="1">
                  <c:v>width</c:v>
                </c:pt>
                <c:pt idx="2">
                  <c:v>tillers</c:v>
                </c:pt>
              </c:strCache>
            </c:strRef>
          </c:cat>
          <c:val>
            <c:numRef>
              <c:f>(Sheet1!$I$11,Sheet1!$K$11)</c:f>
              <c:numCache>
                <c:formatCode>General</c:formatCode>
                <c:ptCount val="2"/>
                <c:pt idx="0">
                  <c:v>39.6</c:v>
                </c:pt>
                <c:pt idx="1">
                  <c:v>57.2</c:v>
                </c:pt>
              </c:numCache>
            </c:numRef>
          </c:val>
          <c:extLst>
            <c:ext xmlns:c16="http://schemas.microsoft.com/office/drawing/2014/chart" uri="{C3380CC4-5D6E-409C-BE32-E72D297353CC}">
              <c16:uniqueId val="{00000000-48A3-AF4D-9609-1F0770C608D3}"/>
            </c:ext>
          </c:extLst>
        </c:ser>
        <c:ser>
          <c:idx val="1"/>
          <c:order val="1"/>
          <c:tx>
            <c:strRef>
              <c:f>Sheet1!$H$10</c:f>
              <c:strCache>
                <c:ptCount val="1"/>
                <c:pt idx="0">
                  <c:v>High</c:v>
                </c:pt>
              </c:strCache>
            </c:strRef>
          </c:tx>
          <c:spPr>
            <a:solidFill>
              <a:srgbClr val="01BFC4"/>
            </a:solidFill>
            <a:ln>
              <a:noFill/>
            </a:ln>
            <a:effectLst/>
          </c:spPr>
          <c:invertIfNegative val="0"/>
          <c:errBars>
            <c:errBarType val="both"/>
            <c:errValType val="cust"/>
            <c:noEndCap val="0"/>
            <c:plus>
              <c:numRef>
                <c:f>Sheet1!$N$11:$N$12</c:f>
                <c:numCache>
                  <c:formatCode>General</c:formatCode>
                  <c:ptCount val="2"/>
                  <c:pt idx="0">
                    <c:v>1.5</c:v>
                  </c:pt>
                  <c:pt idx="1">
                    <c:v>0.4</c:v>
                  </c:pt>
                </c:numCache>
              </c:numRef>
            </c:plus>
            <c:minus>
              <c:numRef>
                <c:f>Sheet1!$N$11:$N$12</c:f>
                <c:numCache>
                  <c:formatCode>General</c:formatCode>
                  <c:ptCount val="2"/>
                  <c:pt idx="0">
                    <c:v>1.5</c:v>
                  </c:pt>
                  <c:pt idx="1">
                    <c:v>0.4</c:v>
                  </c:pt>
                </c:numCache>
              </c:numRef>
            </c:minus>
            <c:spPr>
              <a:solidFill>
                <a:schemeClr val="tx1"/>
              </a:solidFill>
              <a:ln w="15875" cap="flat" cmpd="sng" algn="ctr">
                <a:solidFill>
                  <a:schemeClr val="tx1"/>
                </a:solidFill>
                <a:prstDash val="solid"/>
                <a:round/>
              </a:ln>
              <a:effectLst/>
            </c:spPr>
          </c:errBars>
          <c:cat>
            <c:strRef>
              <c:f>Sheet1!$L$18:$N$18</c:f>
              <c:strCache>
                <c:ptCount val="3"/>
                <c:pt idx="0">
                  <c:v>height</c:v>
                </c:pt>
                <c:pt idx="1">
                  <c:v>width</c:v>
                </c:pt>
                <c:pt idx="2">
                  <c:v>tillers</c:v>
                </c:pt>
              </c:strCache>
            </c:strRef>
          </c:cat>
          <c:val>
            <c:numRef>
              <c:f>(Sheet1!$I$10,Sheet1!$K$10)</c:f>
              <c:numCache>
                <c:formatCode>General</c:formatCode>
                <c:ptCount val="2"/>
                <c:pt idx="0">
                  <c:v>43</c:v>
                </c:pt>
                <c:pt idx="1">
                  <c:v>50</c:v>
                </c:pt>
              </c:numCache>
            </c:numRef>
          </c:val>
          <c:extLst>
            <c:ext xmlns:c16="http://schemas.microsoft.com/office/drawing/2014/chart" uri="{C3380CC4-5D6E-409C-BE32-E72D297353CC}">
              <c16:uniqueId val="{00000001-48A3-AF4D-9609-1F0770C608D3}"/>
            </c:ext>
          </c:extLst>
        </c:ser>
        <c:dLbls>
          <c:showLegendKey val="0"/>
          <c:showVal val="0"/>
          <c:showCatName val="0"/>
          <c:showSerName val="0"/>
          <c:showPercent val="0"/>
          <c:showBubbleSize val="0"/>
        </c:dLbls>
        <c:gapWidth val="150"/>
        <c:axId val="1769321216"/>
        <c:axId val="1403414927"/>
      </c:barChart>
      <c:catAx>
        <c:axId val="1769321216"/>
        <c:scaling>
          <c:orientation val="minMax"/>
        </c:scaling>
        <c:delete val="0"/>
        <c:axPos val="b"/>
        <c:numFmt formatCode="General"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403414927"/>
        <c:crosses val="autoZero"/>
        <c:auto val="1"/>
        <c:lblAlgn val="ctr"/>
        <c:lblOffset val="100"/>
        <c:noMultiLvlLbl val="0"/>
      </c:catAx>
      <c:valAx>
        <c:axId val="1403414927"/>
        <c:scaling>
          <c:orientation val="minMax"/>
          <c:min val="0"/>
        </c:scaling>
        <c:delete val="0"/>
        <c:axPos val="l"/>
        <c:title>
          <c:tx>
            <c:rich>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r>
                  <a:rPr lang="en-US"/>
                  <a:t>(cm)</a:t>
                </a:r>
              </a:p>
            </c:rich>
          </c:tx>
          <c:overlay val="0"/>
          <c:spPr>
            <a:noFill/>
            <a:ln>
              <a:noFill/>
            </a:ln>
            <a:effectLst/>
          </c:spPr>
          <c:txPr>
            <a:bodyPr rot="-5400000" spcFirstLastPara="1" vertOverflow="ellipsis" vert="horz" wrap="square" anchor="ctr" anchorCtr="1"/>
            <a:lstStyle/>
            <a:p>
              <a:pPr>
                <a:defRPr sz="2000" b="1"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prstDash val="solid"/>
            <a:round/>
          </a:ln>
          <a:effectLst/>
        </c:spPr>
        <c:txPr>
          <a:bodyPr rot="-60000000" spcFirstLastPara="1" vertOverflow="ellipsis" vert="horz" wrap="square" anchor="ctr" anchorCtr="1"/>
          <a:lstStyle/>
          <a:p>
            <a:pPr>
              <a:defRPr sz="2000" b="0" i="0" u="none" strike="noStrike" kern="1200" baseline="0">
                <a:solidFill>
                  <a:schemeClr val="tx1"/>
                </a:solidFill>
                <a:latin typeface="+mn-lt"/>
                <a:ea typeface="+mn-ea"/>
                <a:cs typeface="+mn-cs"/>
              </a:defRPr>
            </a:pPr>
            <a:endParaRPr lang="en-US"/>
          </a:p>
        </c:txPr>
        <c:crossAx val="1769321216"/>
        <c:crosses val="autoZero"/>
        <c:crossBetween val="between"/>
      </c:valAx>
      <c:spPr>
        <a:noFill/>
        <a:ln>
          <a:noFill/>
        </a:ln>
        <a:effectLst/>
      </c:spPr>
    </c:plotArea>
    <c:plotVisOnly val="1"/>
    <c:dispBlanksAs val="gap"/>
    <c:showDLblsOverMax val="0"/>
    <c:extLst/>
  </c:chart>
  <c:spPr>
    <a:noFill/>
    <a:ln w="9525" cap="flat" cmpd="sng" algn="ctr">
      <a:noFill/>
      <a:prstDash val="solid"/>
    </a:ln>
    <a:effectLst/>
  </c:spPr>
  <c:txPr>
    <a:bodyPr/>
    <a:lstStyle/>
    <a:p>
      <a:pPr>
        <a:defRPr sz="20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102">
  <cs:axisTitle>
    <cs:lnRef idx="0"/>
    <cs:fillRef idx="0"/>
    <cs:effectRef idx="0"/>
    <cs:fontRef idx="minor">
      <a:schemeClr val="tx1"/>
    </cs:fontRef>
    <cs:defRPr sz="1000" b="1" kern="1200"/>
  </cs:axisTitle>
  <cs:categoryAxis>
    <cs:lnRef idx="1">
      <a:schemeClr val="tx1">
        <a:tint val="75000"/>
      </a:schemeClr>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a:tint val="75000"/>
      </a:schemeClr>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a:tint val="75000"/>
      </a:schemeClr>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8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a:tint val="75000"/>
      </a:schemeClr>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2/28/23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26686543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2/28/23</a:t>
            </a:fld>
            <a:endParaRPr lang="en-US" dirty="0"/>
          </a:p>
        </p:txBody>
      </p:sp>
      <p:sp>
        <p:nvSpPr>
          <p:cNvPr id="4" name="Slide Image Placeholder 3"/>
          <p:cNvSpPr>
            <a:spLocks noGrp="1" noRot="1" noChangeAspect="1"/>
          </p:cNvSpPr>
          <p:nvPr>
            <p:ph type="sldImg" idx="2"/>
          </p:nvPr>
        </p:nvSpPr>
        <p:spPr>
          <a:xfrm>
            <a:off x="1714500" y="685800"/>
            <a:ext cx="3429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1019151339"/>
      </p:ext>
    </p:extLst>
  </p:cSld>
  <p:clrMap bg1="lt1" tx1="dk1" bg2="lt2" tx2="dk2" accent1="accent1" accent2="accent2" accent3="accent3" accent4="accent4" accent5="accent5" accent6="accent6" hlink="hlink" folHlink="folHlink"/>
  <p:notesStyle>
    <a:lvl1pPr marL="0" algn="l" defTabSz="4388900" rtl="0" eaLnBrk="1" latinLnBrk="0" hangingPunct="1">
      <a:defRPr sz="5800" kern="1200">
        <a:solidFill>
          <a:schemeClr val="tx1"/>
        </a:solidFill>
        <a:latin typeface="+mn-lt"/>
        <a:ea typeface="+mn-ea"/>
        <a:cs typeface="+mn-cs"/>
      </a:defRPr>
    </a:lvl1pPr>
    <a:lvl2pPr marL="2194451" algn="l" defTabSz="4388900" rtl="0" eaLnBrk="1" latinLnBrk="0" hangingPunct="1">
      <a:defRPr sz="5800" kern="1200">
        <a:solidFill>
          <a:schemeClr val="tx1"/>
        </a:solidFill>
        <a:latin typeface="+mn-lt"/>
        <a:ea typeface="+mn-ea"/>
        <a:cs typeface="+mn-cs"/>
      </a:defRPr>
    </a:lvl2pPr>
    <a:lvl3pPr marL="4388900" algn="l" defTabSz="4388900" rtl="0" eaLnBrk="1" latinLnBrk="0" hangingPunct="1">
      <a:defRPr sz="5800" kern="1200">
        <a:solidFill>
          <a:schemeClr val="tx1"/>
        </a:solidFill>
        <a:latin typeface="+mn-lt"/>
        <a:ea typeface="+mn-ea"/>
        <a:cs typeface="+mn-cs"/>
      </a:defRPr>
    </a:lvl3pPr>
    <a:lvl4pPr marL="6583351" algn="l" defTabSz="4388900" rtl="0" eaLnBrk="1" latinLnBrk="0" hangingPunct="1">
      <a:defRPr sz="5800" kern="1200">
        <a:solidFill>
          <a:schemeClr val="tx1"/>
        </a:solidFill>
        <a:latin typeface="+mn-lt"/>
        <a:ea typeface="+mn-ea"/>
        <a:cs typeface="+mn-cs"/>
      </a:defRPr>
    </a:lvl4pPr>
    <a:lvl5pPr marL="8777801" algn="l" defTabSz="4388900" rtl="0" eaLnBrk="1" latinLnBrk="0" hangingPunct="1">
      <a:defRPr sz="5800" kern="1200">
        <a:solidFill>
          <a:schemeClr val="tx1"/>
        </a:solidFill>
        <a:latin typeface="+mn-lt"/>
        <a:ea typeface="+mn-ea"/>
        <a:cs typeface="+mn-cs"/>
      </a:defRPr>
    </a:lvl5pPr>
    <a:lvl6pPr marL="10972252" algn="l" defTabSz="4388900" rtl="0" eaLnBrk="1" latinLnBrk="0" hangingPunct="1">
      <a:defRPr sz="5800" kern="1200">
        <a:solidFill>
          <a:schemeClr val="tx1"/>
        </a:solidFill>
        <a:latin typeface="+mn-lt"/>
        <a:ea typeface="+mn-ea"/>
        <a:cs typeface="+mn-cs"/>
      </a:defRPr>
    </a:lvl6pPr>
    <a:lvl7pPr marL="13166703" algn="l" defTabSz="4388900" rtl="0" eaLnBrk="1" latinLnBrk="0" hangingPunct="1">
      <a:defRPr sz="5800" kern="1200">
        <a:solidFill>
          <a:schemeClr val="tx1"/>
        </a:solidFill>
        <a:latin typeface="+mn-lt"/>
        <a:ea typeface="+mn-ea"/>
        <a:cs typeface="+mn-cs"/>
      </a:defRPr>
    </a:lvl7pPr>
    <a:lvl8pPr marL="15361152" algn="l" defTabSz="4388900" rtl="0" eaLnBrk="1" latinLnBrk="0" hangingPunct="1">
      <a:defRPr sz="5800" kern="1200">
        <a:solidFill>
          <a:schemeClr val="tx1"/>
        </a:solidFill>
        <a:latin typeface="+mn-lt"/>
        <a:ea typeface="+mn-ea"/>
        <a:cs typeface="+mn-cs"/>
      </a:defRPr>
    </a:lvl8pPr>
    <a:lvl9pPr marL="17555603" algn="l" defTabSz="4388900" rtl="0" eaLnBrk="1" latinLnBrk="0" hangingPunct="1">
      <a:defRPr sz="5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Put </a:t>
            </a:r>
            <a:r>
              <a:rPr lang="en-US" dirty="0" err="1"/>
              <a:t>metabolies</a:t>
            </a:r>
            <a:r>
              <a:rPr lang="en-US" dirty="0"/>
              <a:t> in order of volatility</a:t>
            </a:r>
          </a:p>
          <a:p>
            <a:r>
              <a:rPr lang="en-US" dirty="0"/>
              <a:t>Add monsoon, etc. to Plant height timeline?</a:t>
            </a:r>
          </a:p>
          <a:p>
            <a:endParaRPr lang="en-US" dirty="0"/>
          </a:p>
        </p:txBody>
      </p:sp>
      <p:sp>
        <p:nvSpPr>
          <p:cNvPr id="4" name="Slide Number Placeholder 3"/>
          <p:cNvSpPr>
            <a:spLocks noGrp="1"/>
          </p:cNvSpPr>
          <p:nvPr>
            <p:ph type="sldNum" sz="quarter" idx="10"/>
          </p:nvPr>
        </p:nvSpPr>
        <p:spPr/>
        <p:txBody>
          <a:bodyPr/>
          <a:lstStyle/>
          <a:p>
            <a:fld id="{26A1A87D-CAF7-4BDC-A0D3-C0DBEDE81619}" type="slidenum">
              <a:rPr lang="en-US" smtClean="0"/>
              <a:pPr/>
              <a:t>1</a:t>
            </a:fld>
            <a:endParaRPr lang="en-US" dirty="0"/>
          </a:p>
        </p:txBody>
      </p:sp>
    </p:spTree>
    <p:extLst>
      <p:ext uri="{BB962C8B-B14F-4D97-AF65-F5344CB8AC3E}">
        <p14:creationId xmlns:p14="http://schemas.microsoft.com/office/powerpoint/2010/main" val="1832284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48x48 Template - 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7777274"/>
            <a:ext cx="13591277"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7020986"/>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23826027"/>
            <a:ext cx="13592864"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22990632"/>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8176914"/>
            <a:ext cx="13571534"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7431210"/>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7787858"/>
            <a:ext cx="13571534"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5866" y="7020986"/>
            <a:ext cx="13579475"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2" y="7020986"/>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2" y="7777274"/>
            <a:ext cx="13576029"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2" y="22947822"/>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1" y="23704107"/>
            <a:ext cx="13581061"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34784" y="34239202"/>
            <a:ext cx="1361009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34783" y="34995490"/>
            <a:ext cx="13610094"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829300" y="4702646"/>
            <a:ext cx="32232600"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829300" y="2850986"/>
            <a:ext cx="32232600" cy="18516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829300" y="584363"/>
            <a:ext cx="32232600" cy="226662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31" name="TextBox 30"/>
          <p:cNvSpPr txBox="1"/>
          <p:nvPr userDrawn="1"/>
        </p:nvSpPr>
        <p:spPr>
          <a:xfrm>
            <a:off x="9429750" y="11887200"/>
            <a:ext cx="7829550" cy="523220"/>
          </a:xfrm>
          <a:prstGeom prst="rect">
            <a:avLst/>
          </a:prstGeom>
          <a:noFill/>
        </p:spPr>
        <p:txBody>
          <a:bodyPr wrap="square" rtlCol="0">
            <a:spAutoFit/>
          </a:bodyPr>
          <a:lstStyle/>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118986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8x48 Template - Standard 2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9" y="7834424"/>
            <a:ext cx="20730060"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42" y="7020986"/>
            <a:ext cx="20713697"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22339" y="18950018"/>
            <a:ext cx="20718758"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22258339" y="7020986"/>
            <a:ext cx="20713429"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2258339" y="7834424"/>
            <a:ext cx="20713429"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258339" y="18973168"/>
            <a:ext cx="20707738"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2250400" y="19786603"/>
            <a:ext cx="20715677"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274396" y="34239202"/>
            <a:ext cx="20697372"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2258339" y="35073145"/>
            <a:ext cx="20707738"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04189" y="19821103"/>
            <a:ext cx="20731850"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81" name="Text Placeholder 76"/>
          <p:cNvSpPr>
            <a:spLocks noGrp="1"/>
          </p:cNvSpPr>
          <p:nvPr>
            <p:ph type="body" sz="quarter" idx="150" hasCustomPrompt="1"/>
          </p:nvPr>
        </p:nvSpPr>
        <p:spPr>
          <a:xfrm>
            <a:off x="5829300" y="4702646"/>
            <a:ext cx="32232600"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82" name="Text Placeholder 76"/>
          <p:cNvSpPr>
            <a:spLocks noGrp="1"/>
          </p:cNvSpPr>
          <p:nvPr>
            <p:ph type="body" sz="quarter" idx="151" hasCustomPrompt="1"/>
          </p:nvPr>
        </p:nvSpPr>
        <p:spPr>
          <a:xfrm>
            <a:off x="5829300" y="2850986"/>
            <a:ext cx="32232600" cy="18516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88" name="Text Placeholder 76"/>
          <p:cNvSpPr>
            <a:spLocks noGrp="1"/>
          </p:cNvSpPr>
          <p:nvPr>
            <p:ph type="body" sz="quarter" idx="153" hasCustomPrompt="1"/>
          </p:nvPr>
        </p:nvSpPr>
        <p:spPr>
          <a:xfrm>
            <a:off x="5829300" y="584363"/>
            <a:ext cx="32232600" cy="226662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thout guides - 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6" y="7777274"/>
            <a:ext cx="13591277"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38" y="7020986"/>
            <a:ext cx="13573126"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922338" y="23826027"/>
            <a:ext cx="13592864"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42080" y="22990632"/>
            <a:ext cx="13573125"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5154276" y="28176914"/>
            <a:ext cx="13571534"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5154276" y="27431210"/>
            <a:ext cx="1357153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5162215" y="7787858"/>
            <a:ext cx="13571534"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5155866" y="7020986"/>
            <a:ext cx="13579475" cy="754045"/>
          </a:xfrm>
          <a:prstGeom prst="rect">
            <a:avLst/>
          </a:prstGeom>
          <a:noFill/>
        </p:spPr>
        <p:txBody>
          <a:bodyPr wrap="square" lIns="91436" tIns="91436" rIns="91436" bIns="91436" anchor="ctr" anchorCtr="0">
            <a:spAutoFit/>
          </a:bodyPr>
          <a:lstStyle>
            <a:lvl1pPr marL="0" indent="0" algn="ctr">
              <a:buNone/>
              <a:tabLst/>
              <a:defRPr sz="3700"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9395742" y="7020986"/>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9395742" y="7777274"/>
            <a:ext cx="13576029"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9395742" y="22947822"/>
            <a:ext cx="13576029"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9390711" y="23704107"/>
            <a:ext cx="13581061"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9334784" y="34239202"/>
            <a:ext cx="13610094" cy="754045"/>
          </a:xfrm>
          <a:prstGeom prst="rect">
            <a:avLst/>
          </a:prstGeom>
          <a:noFill/>
        </p:spPr>
        <p:txBody>
          <a:bodyPr wrap="square" lIns="91436" tIns="91436" rIns="91436" bIns="91436" anchor="ctr" anchorCtr="0">
            <a:spAutoFit/>
          </a:bodyPr>
          <a:lstStyle>
            <a:lvl1pPr marL="0" indent="0" algn="ctr">
              <a:buNone/>
              <a:defRPr sz="3700"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9334783" y="34995490"/>
            <a:ext cx="13610094"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829300" y="4702646"/>
            <a:ext cx="32232600"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78" name="Text Placeholder 76"/>
          <p:cNvSpPr>
            <a:spLocks noGrp="1"/>
          </p:cNvSpPr>
          <p:nvPr>
            <p:ph type="body" sz="quarter" idx="151" hasCustomPrompt="1"/>
          </p:nvPr>
        </p:nvSpPr>
        <p:spPr>
          <a:xfrm>
            <a:off x="5829300" y="2850986"/>
            <a:ext cx="32232600" cy="18516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79" name="Text Placeholder 76"/>
          <p:cNvSpPr>
            <a:spLocks noGrp="1"/>
          </p:cNvSpPr>
          <p:nvPr>
            <p:ph type="body" sz="quarter" idx="153" hasCustomPrompt="1"/>
          </p:nvPr>
        </p:nvSpPr>
        <p:spPr>
          <a:xfrm>
            <a:off x="5829300" y="584363"/>
            <a:ext cx="32232600" cy="226662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
        <p:nvSpPr>
          <p:cNvPr id="31" name="TextBox 30"/>
          <p:cNvSpPr txBox="1"/>
          <p:nvPr userDrawn="1"/>
        </p:nvSpPr>
        <p:spPr>
          <a:xfrm>
            <a:off x="9429750" y="11887200"/>
            <a:ext cx="7829550" cy="523220"/>
          </a:xfrm>
          <a:prstGeom prst="rect">
            <a:avLst/>
          </a:prstGeom>
          <a:noFill/>
        </p:spPr>
        <p:txBody>
          <a:bodyPr wrap="square" rtlCol="0">
            <a:spAutoFit/>
          </a:bodyPr>
          <a:lstStyle/>
          <a:p>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6827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ithout guides - Standard 2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904189" y="7834424"/>
            <a:ext cx="20730060"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922342" y="7020986"/>
            <a:ext cx="20713697"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922339" y="18950018"/>
            <a:ext cx="20718758"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OBJECTIVES</a:t>
            </a:r>
          </a:p>
        </p:txBody>
      </p:sp>
      <p:sp>
        <p:nvSpPr>
          <p:cNvPr id="25" name="Text Placeholder 5"/>
          <p:cNvSpPr>
            <a:spLocks noGrp="1"/>
          </p:cNvSpPr>
          <p:nvPr>
            <p:ph type="body" sz="quarter" idx="25" hasCustomPrompt="1"/>
          </p:nvPr>
        </p:nvSpPr>
        <p:spPr>
          <a:xfrm>
            <a:off x="22258339" y="7020986"/>
            <a:ext cx="20713429"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22258339" y="7834424"/>
            <a:ext cx="20713429"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2258339" y="18973168"/>
            <a:ext cx="20707738"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22250400" y="19786603"/>
            <a:ext cx="20715677"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2274396" y="34239202"/>
            <a:ext cx="20697372" cy="800211"/>
          </a:xfrm>
          <a:prstGeom prst="rect">
            <a:avLst/>
          </a:prstGeom>
          <a:noFill/>
        </p:spPr>
        <p:txBody>
          <a:bodyPr wrap="square" lIns="91436" tIns="91436" rIns="91436" bIns="91436" anchor="ctr" anchorCtr="0">
            <a:spAutoFit/>
          </a:bodyPr>
          <a:lstStyle>
            <a:lvl1pPr marL="0" indent="0" algn="ctr">
              <a:buNone/>
              <a:defRPr sz="4000"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22258339" y="35073145"/>
            <a:ext cx="20707738"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904189" y="19821103"/>
            <a:ext cx="20731850" cy="892530"/>
          </a:xfrm>
          <a:prstGeom prst="rect">
            <a:avLst/>
          </a:prstGeom>
        </p:spPr>
        <p:txBody>
          <a:bodyPr wrap="square" lIns="228589" tIns="228589" rIns="228589" bIns="228589">
            <a:spAutoFit/>
          </a:bodyPr>
          <a:lstStyle>
            <a:lvl1pPr marL="0" indent="0">
              <a:buNone/>
              <a:defRPr sz="2800">
                <a:solidFill>
                  <a:schemeClr val="accent5">
                    <a:lumMod val="50000"/>
                  </a:schemeClr>
                </a:solidFill>
                <a:latin typeface="Times New Roman" panose="02020603050405020304" pitchFamily="18" charset="0"/>
                <a:cs typeface="Times New Roman" panose="02020603050405020304" pitchFamily="18" charset="0"/>
              </a:defRPr>
            </a:lvl1pPr>
            <a:lvl2pPr marL="1485825" indent="-571471">
              <a:defRPr sz="2500">
                <a:latin typeface="Trebuchet MS" pitchFamily="34" charset="0"/>
              </a:defRPr>
            </a:lvl2pPr>
            <a:lvl3pPr marL="2057297" indent="-571471">
              <a:defRPr sz="2500">
                <a:latin typeface="Trebuchet MS" pitchFamily="34" charset="0"/>
              </a:defRPr>
            </a:lvl3pPr>
            <a:lvl4pPr marL="2685916" indent="-628619">
              <a:defRPr sz="2500">
                <a:latin typeface="Trebuchet MS" pitchFamily="34" charset="0"/>
              </a:defRPr>
            </a:lvl4pPr>
            <a:lvl5pPr marL="3143093" indent="-457177">
              <a:defRPr sz="2500">
                <a:latin typeface="Trebuchet MS" pitchFamily="34" charset="0"/>
              </a:defRPr>
            </a:lvl5pPr>
          </a:lstStyle>
          <a:p>
            <a:pPr lvl="0"/>
            <a:r>
              <a:rPr lang="en-US" dirty="0"/>
              <a:t>Type in or paste your text here</a:t>
            </a:r>
          </a:p>
        </p:txBody>
      </p:sp>
      <p:sp>
        <p:nvSpPr>
          <p:cNvPr id="81" name="Text Placeholder 76"/>
          <p:cNvSpPr>
            <a:spLocks noGrp="1"/>
          </p:cNvSpPr>
          <p:nvPr>
            <p:ph type="body" sz="quarter" idx="150" hasCustomPrompt="1"/>
          </p:nvPr>
        </p:nvSpPr>
        <p:spPr>
          <a:xfrm>
            <a:off x="5829300" y="4702646"/>
            <a:ext cx="32232600" cy="1280160"/>
          </a:xfrm>
          <a:prstGeom prst="rect">
            <a:avLst/>
          </a:prstGeom>
        </p:spPr>
        <p:txBody>
          <a:bodyPr>
            <a:normAutofit/>
          </a:bodyPr>
          <a:lstStyle>
            <a:lvl1pPr marL="0" indent="0" algn="ctr">
              <a:buFontTx/>
              <a:buNone/>
              <a:defRPr sz="60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affiliations</a:t>
            </a:r>
          </a:p>
        </p:txBody>
      </p:sp>
      <p:sp>
        <p:nvSpPr>
          <p:cNvPr id="82" name="Text Placeholder 76"/>
          <p:cNvSpPr>
            <a:spLocks noGrp="1"/>
          </p:cNvSpPr>
          <p:nvPr>
            <p:ph type="body" sz="quarter" idx="151" hasCustomPrompt="1"/>
          </p:nvPr>
        </p:nvSpPr>
        <p:spPr>
          <a:xfrm>
            <a:off x="5829300" y="2850986"/>
            <a:ext cx="32232600" cy="1851660"/>
          </a:xfrm>
          <a:prstGeom prst="rect">
            <a:avLst/>
          </a:prstGeom>
        </p:spPr>
        <p:txBody>
          <a:bodyPr anchor="t" anchorCtr="1">
            <a:normAutofit/>
          </a:bodyPr>
          <a:lstStyle>
            <a:lvl1pPr marL="0" indent="0" algn="ctr">
              <a:buFontTx/>
              <a:buNone/>
              <a:defRPr sz="8800">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authors</a:t>
            </a:r>
          </a:p>
        </p:txBody>
      </p:sp>
      <p:sp>
        <p:nvSpPr>
          <p:cNvPr id="88" name="Text Placeholder 76"/>
          <p:cNvSpPr>
            <a:spLocks noGrp="1"/>
          </p:cNvSpPr>
          <p:nvPr>
            <p:ph type="body" sz="quarter" idx="153" hasCustomPrompt="1"/>
          </p:nvPr>
        </p:nvSpPr>
        <p:spPr>
          <a:xfrm>
            <a:off x="5829300" y="584363"/>
            <a:ext cx="32232600" cy="2266623"/>
          </a:xfrm>
          <a:prstGeom prst="rect">
            <a:avLst/>
          </a:prstGeom>
        </p:spPr>
        <p:txBody>
          <a:bodyPr anchor="t" anchorCtr="1">
            <a:normAutofit/>
          </a:bodyPr>
          <a:lstStyle>
            <a:lvl1pPr marL="0" indent="0" algn="ctr">
              <a:buFontTx/>
              <a:buNone/>
              <a:defRPr sz="11500" b="1">
                <a:solidFill>
                  <a:schemeClr val="accent5">
                    <a:lumMod val="50000"/>
                  </a:schemeClr>
                </a:solidFill>
                <a:latin typeface="+mj-lt"/>
              </a:defRPr>
            </a:lvl1pPr>
            <a:lvl2pPr>
              <a:buFontTx/>
              <a:buNone/>
              <a:defRPr sz="7200"/>
            </a:lvl2pPr>
            <a:lvl3pPr>
              <a:buFontTx/>
              <a:buNone/>
              <a:defRPr sz="7200"/>
            </a:lvl3pPr>
            <a:lvl4pPr>
              <a:buFontTx/>
              <a:buNone/>
              <a:defRPr sz="7200"/>
            </a:lvl4pPr>
            <a:lvl5pPr>
              <a:buFontTx/>
              <a:buNone/>
              <a:defRPr sz="7200"/>
            </a:lvl5pPr>
          </a:lstStyle>
          <a:p>
            <a:pPr lvl="0"/>
            <a:r>
              <a:rPr lang="en-US" dirty="0"/>
              <a:t>Click here to add title</a:t>
            </a:r>
          </a:p>
        </p:txBody>
      </p:sp>
    </p:spTree>
    <p:extLst>
      <p:ext uri="{BB962C8B-B14F-4D97-AF65-F5344CB8AC3E}">
        <p14:creationId xmlns:p14="http://schemas.microsoft.com/office/powerpoint/2010/main" val="2137117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www.posterpresentations.com/how-to-change-the-research-poster-template-colors.html" TargetMode="External"/><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966915" y="43084709"/>
            <a:ext cx="2514600" cy="379588"/>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graphicFrame>
        <p:nvGraphicFramePr>
          <p:cNvPr id="3" name="Table 2">
            <a:extLst>
              <a:ext uri="{FF2B5EF4-FFF2-40B4-BE49-F238E27FC236}">
                <a16:creationId xmlns:a16="http://schemas.microsoft.com/office/drawing/2014/main" id="{32781442-7559-BF46-8FE2-49ABDA4E6268}"/>
              </a:ext>
            </a:extLst>
          </p:cNvPr>
          <p:cNvGraphicFramePr>
            <a:graphicFrameLocks noGrp="1"/>
          </p:cNvGraphicFramePr>
          <p:nvPr userDrawn="1">
            <p:extLst>
              <p:ext uri="{D42A27DB-BD31-4B8C-83A1-F6EECF244321}">
                <p14:modId xmlns:p14="http://schemas.microsoft.com/office/powerpoint/2010/main" val="3974317415"/>
              </p:ext>
            </p:extLst>
          </p:nvPr>
        </p:nvGraphicFramePr>
        <p:xfrm>
          <a:off x="-13032540" y="23445"/>
          <a:ext cx="12111788" cy="43867755"/>
        </p:xfrm>
        <a:graphic>
          <a:graphicData uri="http://schemas.openxmlformats.org/drawingml/2006/table">
            <a:tbl>
              <a:tblPr firstRow="1" bandRow="1">
                <a:tableStyleId>{5C22544A-7EE6-4342-B048-85BDC9FD1C3A}</a:tableStyleId>
              </a:tblPr>
              <a:tblGrid>
                <a:gridCol w="5193437">
                  <a:extLst>
                    <a:ext uri="{9D8B030D-6E8A-4147-A177-3AD203B41FA5}">
                      <a16:colId xmlns:a16="http://schemas.microsoft.com/office/drawing/2014/main" val="20000"/>
                    </a:ext>
                  </a:extLst>
                </a:gridCol>
                <a:gridCol w="6918351">
                  <a:extLst>
                    <a:ext uri="{9D8B030D-6E8A-4147-A177-3AD203B41FA5}">
                      <a16:colId xmlns:a16="http://schemas.microsoft.com/office/drawing/2014/main" val="20001"/>
                    </a:ext>
                  </a:extLst>
                </a:gridCol>
              </a:tblGrid>
              <a:tr h="1698282">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5220638">
                <a:tc gridSpan="2">
                  <a:txBody>
                    <a:bodyPr/>
                    <a:lstStyle/>
                    <a:p>
                      <a:pPr defTabSz="3765639"/>
                      <a:r>
                        <a:rPr lang="en-US" sz="2800" i="0" dirty="0">
                          <a:solidFill>
                            <a:srgbClr val="D9D9D9"/>
                          </a:solidFill>
                          <a:latin typeface="Arial"/>
                          <a:cs typeface="Arial"/>
                        </a:rPr>
                        <a:t>This PowerPoint template produces a </a:t>
                      </a:r>
                      <a:r>
                        <a:rPr lang="en-US" sz="2800" i="0" dirty="0">
                          <a:solidFill>
                            <a:srgbClr val="FFC000"/>
                          </a:solidFill>
                          <a:latin typeface="Arial"/>
                          <a:cs typeface="Arial"/>
                        </a:rPr>
                        <a:t>48"x48" </a:t>
                      </a:r>
                      <a:r>
                        <a:rPr lang="en-US" sz="2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the  </a:t>
                      </a:r>
                      <a:r>
                        <a:rPr lang="en-US" sz="2800" i="0" dirty="0">
                          <a:solidFill>
                            <a:srgbClr val="FFC000"/>
                          </a:solidFill>
                          <a:latin typeface="Arial"/>
                          <a:cs typeface="Arial"/>
                        </a:rPr>
                        <a:t>HELP DESK</a:t>
                      </a:r>
                      <a:r>
                        <a:rPr lang="en-US" sz="2800" i="0" baseline="0" dirty="0">
                          <a:solidFill>
                            <a:srgbClr val="D9D9D9"/>
                          </a:solidFill>
                          <a:latin typeface="Arial"/>
                          <a:cs typeface="Arial"/>
                        </a:rPr>
                        <a:t> </a:t>
                      </a:r>
                      <a:r>
                        <a:rPr lang="en-US" sz="2800" i="0" dirty="0">
                          <a:solidFill>
                            <a:srgbClr val="D9D9D9"/>
                          </a:solidFill>
                          <a:latin typeface="Arial"/>
                          <a:cs typeface="Arial"/>
                        </a:rPr>
                        <a:t>tab.</a:t>
                      </a:r>
                    </a:p>
                    <a:p>
                      <a:pPr defTabSz="3765639"/>
                      <a:endParaRPr lang="en-US" sz="2800" i="0" dirty="0">
                        <a:solidFill>
                          <a:srgbClr val="D9D9D9"/>
                        </a:solidFill>
                        <a:latin typeface="Arial"/>
                        <a:cs typeface="Arial"/>
                      </a:endParaRPr>
                    </a:p>
                    <a:p>
                      <a:pPr defTabSz="3765639"/>
                      <a:r>
                        <a:rPr lang="en-US" sz="2800" i="0" dirty="0">
                          <a:solidFill>
                            <a:srgbClr val="D9D9D9"/>
                          </a:solidFill>
                          <a:latin typeface="Arial"/>
                          <a:cs typeface="Arial"/>
                        </a:rPr>
                        <a:t>To print your poster using our same-day professional printing service, go online to </a:t>
                      </a:r>
                      <a:r>
                        <a:rPr lang="en-US" sz="2800" i="0" dirty="0" err="1">
                          <a:solidFill>
                            <a:srgbClr val="FFC000"/>
                          </a:solidFill>
                          <a:latin typeface="Arial"/>
                          <a:cs typeface="Arial"/>
                        </a:rPr>
                        <a:t>PosterPresentations.com</a:t>
                      </a:r>
                      <a:r>
                        <a:rPr lang="en-US" sz="2800" i="0" dirty="0">
                          <a:solidFill>
                            <a:srgbClr val="D9D9D9"/>
                          </a:solidFill>
                          <a:latin typeface="Arial"/>
                          <a:cs typeface="Arial"/>
                        </a:rPr>
                        <a:t> and click on "</a:t>
                      </a:r>
                      <a:r>
                        <a:rPr lang="en-US" sz="2800" i="0" dirty="0">
                          <a:solidFill>
                            <a:srgbClr val="FFC000"/>
                          </a:solidFill>
                          <a:latin typeface="Arial"/>
                          <a:cs typeface="Arial"/>
                        </a:rPr>
                        <a:t>Order your poster</a:t>
                      </a:r>
                      <a:r>
                        <a:rPr lang="en-US" sz="2800" i="0" dirty="0">
                          <a:solidFill>
                            <a:srgbClr val="D9D9D9"/>
                          </a:solidFill>
                          <a:latin typeface="Arial"/>
                          <a:cs typeface="Arial"/>
                        </a:rPr>
                        <a:t>".</a:t>
                      </a:r>
                      <a:endParaRPr lang="en-US" sz="2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6227027">
                <a:tc>
                  <a:txBody>
                    <a:bodyPr/>
                    <a:lstStyle/>
                    <a:p>
                      <a:pPr algn="ctr"/>
                      <a:endParaRPr lang="en-US" sz="2800" dirty="0">
                        <a:solidFill>
                          <a:srgbClr val="1F3A4E"/>
                        </a:solidFill>
                      </a:endParaRPr>
                    </a:p>
                    <a:p>
                      <a:pPr algn="ctr"/>
                      <a:endParaRPr lang="en-US" sz="2800" dirty="0">
                        <a:solidFill>
                          <a:srgbClr val="1F3A4E"/>
                        </a:solidFill>
                      </a:endParaRPr>
                    </a:p>
                    <a:p>
                      <a:pPr algn="ctr"/>
                      <a:r>
                        <a:rPr lang="en-US" sz="2800" dirty="0">
                          <a:solidFill>
                            <a:schemeClr val="bg1"/>
                          </a:solidFill>
                          <a:latin typeface="Arial" panose="020B0604020202020204" pitchFamily="34" charset="0"/>
                          <a:cs typeface="Arial" panose="020B0604020202020204" pitchFamily="34" charset="0"/>
                        </a:rPr>
                        <a:t>This is a template for a</a:t>
                      </a:r>
                    </a:p>
                    <a:p>
                      <a:pPr algn="ctr"/>
                      <a:r>
                        <a:rPr lang="en-US" sz="2800" dirty="0">
                          <a:solidFill>
                            <a:schemeClr val="bg1"/>
                          </a:solidFill>
                          <a:latin typeface="Arial" panose="020B0604020202020204" pitchFamily="34" charset="0"/>
                          <a:cs typeface="Arial" panose="020B0604020202020204" pitchFamily="34" charset="0"/>
                        </a:rPr>
                        <a:t>presentation poster</a:t>
                      </a:r>
                      <a:br>
                        <a:rPr lang="en-US" sz="2800" dirty="0">
                          <a:solidFill>
                            <a:schemeClr val="bg1"/>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48 inches tall</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by</a:t>
                      </a:r>
                      <a:br>
                        <a:rPr lang="en-US" sz="4400" b="1" dirty="0">
                          <a:solidFill>
                            <a:srgbClr val="FFC000"/>
                          </a:solidFill>
                          <a:latin typeface="Arial" panose="020B0604020202020204" pitchFamily="34" charset="0"/>
                          <a:cs typeface="Arial" panose="020B0604020202020204" pitchFamily="34" charset="0"/>
                        </a:rPr>
                      </a:br>
                      <a:r>
                        <a:rPr lang="en-US" sz="4400" b="1" dirty="0">
                          <a:solidFill>
                            <a:srgbClr val="FFC000"/>
                          </a:solidFill>
                          <a:latin typeface="Arial" panose="020B0604020202020204" pitchFamily="34" charset="0"/>
                          <a:cs typeface="Arial" panose="020B0604020202020204" pitchFamily="34" charset="0"/>
                        </a:rPr>
                        <a:t>48 inches wide</a:t>
                      </a:r>
                      <a:br>
                        <a:rPr lang="en-US" sz="2800" dirty="0">
                          <a:solidFill>
                            <a:schemeClr val="bg1"/>
                          </a:solidFill>
                          <a:latin typeface="Arial" panose="020B0604020202020204" pitchFamily="34" charset="0"/>
                          <a:cs typeface="Arial" panose="020B0604020202020204" pitchFamily="34" charset="0"/>
                        </a:rPr>
                      </a:br>
                      <a:endParaRPr lang="en-US" sz="2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Important: Check the template size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24 tall x 24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36 tall x 36 wide</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42 tall x 42 wide</a:t>
                      </a:r>
                    </a:p>
                  </a:txBody>
                  <a:tcPr marL="182880" marT="137160">
                    <a:solidFill>
                      <a:srgbClr val="010101"/>
                    </a:solidFill>
                  </a:tcPr>
                </a:tc>
                <a:extLst>
                  <a:ext uri="{0D108BD9-81ED-4DB2-BD59-A6C34878D82A}">
                    <a16:rowId xmlns:a16="http://schemas.microsoft.com/office/drawing/2014/main" val="10008"/>
                  </a:ext>
                </a:extLst>
              </a:tr>
              <a:tr h="6101229">
                <a:tc>
                  <a:txBody>
                    <a:bodyPr/>
                    <a:lstStyle/>
                    <a:p>
                      <a:endParaRPr lang="en-US" sz="2800" dirty="0">
                        <a:solidFill>
                          <a:srgbClr val="1F3A4E"/>
                        </a:solidFill>
                      </a:endParaRPr>
                    </a:p>
                  </a:txBody>
                  <a:tcPr>
                    <a:blipFill rotWithShape="1">
                      <a:blip r:embed="rId4"/>
                      <a:stretch>
                        <a:fillRect/>
                      </a:stretch>
                    </a:blipFill>
                  </a:tcPr>
                </a:tc>
                <a:tc>
                  <a:txBody>
                    <a:bodyPr/>
                    <a:lstStyle/>
                    <a:p>
                      <a:pPr algn="l"/>
                      <a:r>
                        <a:rPr lang="en-US" sz="3200" b="1" baseline="0" dirty="0">
                          <a:solidFill>
                            <a:srgbClr val="FFC000"/>
                          </a:solidFill>
                          <a:latin typeface="Arial" panose="020B0604020202020204" pitchFamily="34" charset="0"/>
                          <a:cs typeface="Arial" panose="020B0604020202020204" pitchFamily="34" charset="0"/>
                        </a:rPr>
                        <a:t>How to </a:t>
                      </a:r>
                      <a:r>
                        <a:rPr lang="en-US" sz="4800" b="1" baseline="0" dirty="0">
                          <a:solidFill>
                            <a:srgbClr val="FFC000"/>
                          </a:solidFill>
                          <a:latin typeface="Arial" panose="020B0604020202020204" pitchFamily="34" charset="0"/>
                          <a:cs typeface="Arial" panose="020B0604020202020204" pitchFamily="34" charset="0"/>
                        </a:rPr>
                        <a:t>Zoom in </a:t>
                      </a:r>
                      <a:r>
                        <a:rPr lang="en-US" sz="3200" b="1" baseline="0" dirty="0">
                          <a:solidFill>
                            <a:srgbClr val="FFC000"/>
                          </a:solidFill>
                          <a:latin typeface="Arial" panose="020B0604020202020204" pitchFamily="34" charset="0"/>
                          <a:cs typeface="Arial" panose="020B0604020202020204" pitchFamily="34" charset="0"/>
                        </a:rPr>
                        <a:t>and </a:t>
                      </a:r>
                      <a:r>
                        <a:rPr lang="en-US" sz="2400" b="1" baseline="0" dirty="0">
                          <a:solidFill>
                            <a:srgbClr val="FFC000"/>
                          </a:solidFill>
                          <a:latin typeface="Arial" panose="020B0604020202020204" pitchFamily="34" charset="0"/>
                          <a:cs typeface="Arial" panose="020B0604020202020204" pitchFamily="34" charset="0"/>
                        </a:rPr>
                        <a:t>out</a:t>
                      </a:r>
                      <a:endParaRPr lang="en-US" sz="3200" b="1" baseline="0" dirty="0">
                        <a:solidFill>
                          <a:srgbClr val="FFC000"/>
                        </a:solidFill>
                        <a:latin typeface="Arial" panose="020B0604020202020204" pitchFamily="34" charset="0"/>
                        <a:cs typeface="Arial" panose="020B0604020202020204" pitchFamily="34" charset="0"/>
                      </a:endParaRPr>
                    </a:p>
                    <a:p>
                      <a:pPr algn="l"/>
                      <a:r>
                        <a:rPr lang="en-US" sz="2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1. </a:t>
                      </a:r>
                      <a:r>
                        <a:rPr lang="en-US" sz="2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800" b="0" baseline="0" dirty="0">
                          <a:solidFill>
                            <a:srgbClr val="D9D9D9"/>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2. </a:t>
                      </a:r>
                      <a:r>
                        <a:rPr lang="en-US" sz="2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2893366">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3200" b="1" baseline="0" dirty="0">
                          <a:solidFill>
                            <a:srgbClr val="FFC000"/>
                          </a:solidFill>
                          <a:latin typeface="Arial" panose="020B0604020202020204" pitchFamily="34" charset="0"/>
                          <a:cs typeface="Arial" panose="020B0604020202020204" pitchFamily="34" charset="0"/>
                        </a:rPr>
                        <a:t>Ruler and Guides</a:t>
                      </a:r>
                      <a:br>
                        <a:rPr lang="en-US" sz="2800" b="0" baseline="0" dirty="0">
                          <a:solidFill>
                            <a:srgbClr val="FFC000"/>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5723834">
                <a:tc>
                  <a:txBody>
                    <a:bodyPr/>
                    <a:lstStyle/>
                    <a:p>
                      <a:endParaRPr lang="en-US" sz="2800" dirty="0">
                        <a:solidFill>
                          <a:srgbClr val="1F3A4E"/>
                        </a:solidFill>
                      </a:endParaRPr>
                    </a:p>
                  </a:txBody>
                  <a:tcPr>
                    <a:blipFill rotWithShape="1">
                      <a:blip r:embed="rId5"/>
                      <a:stretch>
                        <a:fillRect/>
                      </a:stretch>
                    </a:blipFill>
                  </a:tcPr>
                </a:tc>
                <a:tc>
                  <a:txBody>
                    <a:bodyPr/>
                    <a:lstStyle/>
                    <a:p>
                      <a:pPr marL="0" lvl="1" indent="0" algn="l" defTabSz="114300"/>
                      <a:r>
                        <a:rPr lang="en-US" sz="3200" b="1" baseline="0" dirty="0">
                          <a:solidFill>
                            <a:srgbClr val="FFC000"/>
                          </a:solidFill>
                          <a:latin typeface="Arial" panose="020B0604020202020204" pitchFamily="34" charset="0"/>
                          <a:cs typeface="Arial" panose="020B0604020202020204" pitchFamily="34" charset="0"/>
                        </a:rPr>
                        <a:t>Headers and text containers</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800" b="0" baseline="0" dirty="0">
                          <a:solidFill>
                            <a:schemeClr val="bg1"/>
                          </a:solidFill>
                          <a:latin typeface="Arial" panose="020B0604020202020204" pitchFamily="34" charset="0"/>
                          <a:cs typeface="Arial" panose="020B0604020202020204" pitchFamily="34" charset="0"/>
                        </a:rPr>
                      </a:br>
                      <a:r>
                        <a:rPr lang="en-US" sz="2800" b="0" baseline="0" dirty="0">
                          <a:solidFill>
                            <a:srgbClr val="FFC000"/>
                          </a:solidFill>
                          <a:latin typeface="Arial" panose="020B0604020202020204" pitchFamily="34" charset="0"/>
                          <a:cs typeface="Arial" panose="020B0604020202020204" pitchFamily="34" charset="0"/>
                        </a:rPr>
                        <a:t>-</a:t>
                      </a:r>
                      <a:r>
                        <a:rPr lang="en-US" sz="2800" b="0" baseline="0" dirty="0">
                          <a:solidFill>
                            <a:schemeClr val="bg1"/>
                          </a:solidFill>
                          <a:latin typeface="Arial" panose="020B0604020202020204" pitchFamily="34" charset="0"/>
                          <a:cs typeface="Arial" panose="020B0604020202020204" pitchFamily="34" charset="0"/>
                        </a:rPr>
                        <a:t> </a:t>
                      </a:r>
                      <a:r>
                        <a:rPr lang="en-US" sz="2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4654546">
                <a:tc gridSpan="2">
                  <a:txBody>
                    <a:bodyPr/>
                    <a:lstStyle/>
                    <a:p>
                      <a:r>
                        <a:rPr lang="en-US" sz="3200" b="1" dirty="0">
                          <a:solidFill>
                            <a:srgbClr val="FFC000"/>
                          </a:solidFill>
                          <a:latin typeface="Arial" panose="020B0604020202020204" pitchFamily="34" charset="0"/>
                          <a:cs typeface="Arial" panose="020B0604020202020204" pitchFamily="34" charset="0"/>
                        </a:rPr>
                        <a:t>Adding content to the poster</a:t>
                      </a:r>
                    </a:p>
                    <a:p>
                      <a:r>
                        <a:rPr lang="en-US" sz="2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308206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710726">
                <a:tc gridSpan="2">
                  <a:txBody>
                    <a:bodyPr/>
                    <a:lstStyle/>
                    <a:p>
                      <a:endParaRPr lang="en-US" sz="2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6"/>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78841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76763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chemeClr val="bg1"/>
                        </a:solidFill>
                        <a:latin typeface="Arial"/>
                        <a:cs typeface="Arial"/>
                      </a:endParaRPr>
                    </a:p>
                  </a:txBody>
                  <a:tcPr marL="182880" marT="137160">
                    <a:blipFill rotWithShape="1">
                      <a:blip r:embed="rId7"/>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 name="Table 3">
            <a:extLst>
              <a:ext uri="{FF2B5EF4-FFF2-40B4-BE49-F238E27FC236}">
                <a16:creationId xmlns:a16="http://schemas.microsoft.com/office/drawing/2014/main" id="{2BAB0300-DADF-3F4D-9DE1-9BD3CDE5F17B}"/>
              </a:ext>
            </a:extLst>
          </p:cNvPr>
          <p:cNvGraphicFramePr>
            <a:graphicFrameLocks noGrp="1"/>
          </p:cNvGraphicFramePr>
          <p:nvPr userDrawn="1">
            <p:extLst>
              <p:ext uri="{D42A27DB-BD31-4B8C-83A1-F6EECF244321}">
                <p14:modId xmlns:p14="http://schemas.microsoft.com/office/powerpoint/2010/main" val="2352979127"/>
              </p:ext>
            </p:extLst>
          </p:nvPr>
        </p:nvGraphicFramePr>
        <p:xfrm>
          <a:off x="44608982" y="23445"/>
          <a:ext cx="12183411" cy="44210630"/>
        </p:xfrm>
        <a:graphic>
          <a:graphicData uri="http://schemas.openxmlformats.org/drawingml/2006/table">
            <a:tbl>
              <a:tblPr firstRow="1" bandRow="1">
                <a:tableStyleId>{5C22544A-7EE6-4342-B048-85BDC9FD1C3A}</a:tableStyleId>
              </a:tblPr>
              <a:tblGrid>
                <a:gridCol w="5903507">
                  <a:extLst>
                    <a:ext uri="{9D8B030D-6E8A-4147-A177-3AD203B41FA5}">
                      <a16:colId xmlns:a16="http://schemas.microsoft.com/office/drawing/2014/main" val="20000"/>
                    </a:ext>
                  </a:extLst>
                </a:gridCol>
                <a:gridCol w="208280">
                  <a:extLst>
                    <a:ext uri="{9D8B030D-6E8A-4147-A177-3AD203B41FA5}">
                      <a16:colId xmlns:a16="http://schemas.microsoft.com/office/drawing/2014/main" val="764104496"/>
                    </a:ext>
                  </a:extLst>
                </a:gridCol>
                <a:gridCol w="6071624">
                  <a:extLst>
                    <a:ext uri="{9D8B030D-6E8A-4147-A177-3AD203B41FA5}">
                      <a16:colId xmlns:a16="http://schemas.microsoft.com/office/drawing/2014/main" val="4164475170"/>
                    </a:ext>
                  </a:extLst>
                </a:gridCol>
              </a:tblGrid>
              <a:tr h="1944958">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4400" b="0" spc="600" dirty="0">
                          <a:solidFill>
                            <a:srgbClr val="1F3A4E"/>
                          </a:solidFill>
                          <a:latin typeface="Arial Black" panose="020B0A04020102020204" pitchFamily="34" charset="0"/>
                        </a:rPr>
                        <a:t>QUICK START GUIDE</a:t>
                      </a:r>
                      <a:br>
                        <a:rPr lang="en-US" sz="4400" b="0" spc="600" dirty="0">
                          <a:solidFill>
                            <a:srgbClr val="1F3A4E"/>
                          </a:solidFill>
                          <a:latin typeface="Arial Black" panose="020B0A04020102020204" pitchFamily="34" charset="0"/>
                        </a:rPr>
                      </a:br>
                      <a:r>
                        <a:rPr lang="en-US" sz="3600" b="1" spc="0" dirty="0">
                          <a:solidFill>
                            <a:srgbClr val="FF0000"/>
                          </a:solidFill>
                          <a:latin typeface="Trebuchet MS" pitchFamily="34" charset="0"/>
                        </a:rPr>
                        <a:t>(THIS SIDEBAR WILL NOT PRINT)</a:t>
                      </a:r>
                      <a:endParaRPr lang="en-US" sz="44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7771798">
                <a:tc gridSpan="3">
                  <a:txBody>
                    <a:bodyPr/>
                    <a:lstStyle/>
                    <a:p>
                      <a:pPr algn="l"/>
                      <a:r>
                        <a:rPr lang="en-US" sz="32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800" dirty="0">
                          <a:solidFill>
                            <a:srgbClr val="FFC000"/>
                          </a:solidFill>
                          <a:hlinkClick r:id="rId8">
                            <a:extLst>
                              <a:ext uri="{A12FA001-AC4F-418D-AE19-62706E023703}">
                                <ahyp:hlinkClr xmlns:ahyp="http://schemas.microsoft.com/office/drawing/2018/hyperlinkcolor" val="tx"/>
                              </a:ext>
                            </a:extLst>
                          </a:hlinkClick>
                        </a:rPr>
                        <a:t>https://www.posterpresentations.com/how-to-change-the-research-poster-template-colors.html</a:t>
                      </a:r>
                      <a:endParaRPr lang="en-US" sz="2800" dirty="0">
                        <a:solidFill>
                          <a:srgbClr val="FFC000"/>
                        </a:solidFill>
                      </a:endParaRP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5343318">
                <a:tc gridSpan="3">
                  <a:txBody>
                    <a:bodyPr/>
                    <a:lstStyle/>
                    <a:p>
                      <a:r>
                        <a:rPr lang="en-US" sz="3200" b="1" dirty="0">
                          <a:solidFill>
                            <a:srgbClr val="FFC000"/>
                          </a:solidFill>
                          <a:latin typeface="Arial" panose="020B0604020202020204" pitchFamily="34" charset="0"/>
                          <a:cs typeface="Arial" panose="020B0604020202020204" pitchFamily="34" charset="0"/>
                        </a:rPr>
                        <a:t>How to change the column layout configuration</a:t>
                      </a:r>
                    </a:p>
                    <a:p>
                      <a:r>
                        <a:rPr lang="en-US" sz="2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800" dirty="0">
                          <a:solidFill>
                            <a:srgbClr val="D9D9D9"/>
                          </a:solidFill>
                          <a:latin typeface="Arial" panose="020B0604020202020204" pitchFamily="34" charset="0"/>
                          <a:cs typeface="Arial" panose="020B0604020202020204" pitchFamily="34" charset="0"/>
                        </a:rPr>
                        <a:t>You can see a tutorial here: </a:t>
                      </a:r>
                      <a:r>
                        <a:rPr lang="en-US" sz="2800" u="sng" dirty="0">
                          <a:solidFill>
                            <a:srgbClr val="FFC000"/>
                          </a:solidFill>
                          <a:latin typeface="Arial" panose="020B0604020202020204" pitchFamily="34" charset="0"/>
                          <a:cs typeface="Arial" panose="020B0604020202020204" pitchFamily="34" charset="0"/>
                        </a:rPr>
                        <a:t>https://</a:t>
                      </a:r>
                      <a:r>
                        <a:rPr lang="en-US" sz="2800" u="sng" dirty="0" err="1">
                          <a:solidFill>
                            <a:srgbClr val="FFC000"/>
                          </a:solidFill>
                          <a:latin typeface="Arial" panose="020B0604020202020204" pitchFamily="34" charset="0"/>
                          <a:cs typeface="Arial" panose="020B0604020202020204" pitchFamily="34" charset="0"/>
                        </a:rPr>
                        <a:t>www.posterpresentations.com</a:t>
                      </a:r>
                      <a:r>
                        <a:rPr lang="en-US" sz="2800" u="sng" dirty="0">
                          <a:solidFill>
                            <a:srgbClr val="FFC000"/>
                          </a:solidFill>
                          <a:latin typeface="Arial" panose="020B0604020202020204" pitchFamily="34" charset="0"/>
                          <a:cs typeface="Arial" panose="020B0604020202020204" pitchFamily="34" charset="0"/>
                        </a:rPr>
                        <a:t>/how-to-change-the-column-</a:t>
                      </a:r>
                      <a:r>
                        <a:rPr lang="en-US" sz="2800" u="sng" dirty="0" err="1">
                          <a:solidFill>
                            <a:srgbClr val="FFC000"/>
                          </a:solidFill>
                          <a:latin typeface="Arial" panose="020B0604020202020204" pitchFamily="34" charset="0"/>
                          <a:cs typeface="Arial" panose="020B0604020202020204" pitchFamily="34" charset="0"/>
                        </a:rPr>
                        <a:t>configuration.html</a:t>
                      </a:r>
                      <a:endParaRPr lang="en-US" sz="60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89692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panose="020B0604020202020204" pitchFamily="34" charset="0"/>
                          <a:cs typeface="Arial" panose="020B0604020202020204" pitchFamily="34" charset="0"/>
                        </a:rPr>
                        <a:t>The Quick Start</a:t>
                      </a:r>
                      <a:r>
                        <a:rPr lang="en-US" sz="2800" baseline="0" noProof="0" dirty="0">
                          <a:solidFill>
                            <a:srgbClr val="D9D9D9"/>
                          </a:solidFill>
                          <a:latin typeface="Arial" panose="020B0604020202020204" pitchFamily="34" charset="0"/>
                          <a:cs typeface="Arial" panose="020B0604020202020204" pitchFamily="34" charset="0"/>
                        </a:rPr>
                        <a:t> Guides</a:t>
                      </a:r>
                      <a:r>
                        <a:rPr lang="en-US" sz="2800" noProof="0" dirty="0">
                          <a:solidFill>
                            <a:srgbClr val="D9D9D9"/>
                          </a:solidFill>
                          <a:latin typeface="Arial" panose="020B0604020202020204" pitchFamily="34" charset="0"/>
                          <a:cs typeface="Arial" panose="020B0604020202020204" pitchFamily="34" charset="0"/>
                        </a:rPr>
                        <a:t> </a:t>
                      </a:r>
                      <a:r>
                        <a:rPr lang="en-US" sz="2800" u="sng" noProof="0" dirty="0">
                          <a:solidFill>
                            <a:srgbClr val="D9D9D9"/>
                          </a:solidFill>
                          <a:latin typeface="Arial" panose="020B0604020202020204" pitchFamily="34" charset="0"/>
                          <a:cs typeface="Arial" panose="020B0604020202020204" pitchFamily="34" charset="0"/>
                        </a:rPr>
                        <a:t>are outside the template’s printable area</a:t>
                      </a:r>
                      <a:r>
                        <a:rPr lang="en-US" sz="2800" noProof="0" dirty="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dirty="0">
                          <a:solidFill>
                            <a:srgbClr val="D9D9D9"/>
                          </a:solidFill>
                          <a:latin typeface="Arial" panose="020B0604020202020204" pitchFamily="34" charset="0"/>
                          <a:cs typeface="Arial" panose="020B0604020202020204" pitchFamily="34" charset="0"/>
                        </a:rPr>
                        <a:t>To hide the guides click on the </a:t>
                      </a:r>
                      <a:r>
                        <a:rPr lang="en-US" sz="2800" b="1" baseline="0" noProof="0" dirty="0">
                          <a:solidFill>
                            <a:srgbClr val="D9D9D9"/>
                          </a:solidFill>
                          <a:latin typeface="Arial" panose="020B0604020202020204" pitchFamily="34" charset="0"/>
                          <a:cs typeface="Arial" panose="020B0604020202020204" pitchFamily="34" charset="0"/>
                        </a:rPr>
                        <a:t>Home</a:t>
                      </a:r>
                      <a:r>
                        <a:rPr lang="en-US" sz="2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dirty="0">
                          <a:solidFill>
                            <a:srgbClr val="D9D9D9"/>
                          </a:solidFill>
                          <a:latin typeface="Arial" panose="020B0604020202020204" pitchFamily="34" charset="0"/>
                          <a:cs typeface="Arial" panose="020B0604020202020204" pitchFamily="34" charset="0"/>
                        </a:rPr>
                        <a:t>Without Guides </a:t>
                      </a:r>
                      <a:r>
                        <a:rPr lang="en-US" sz="2800" b="0" baseline="0" noProof="0" dirty="0">
                          <a:solidFill>
                            <a:srgbClr val="D9D9D9"/>
                          </a:solidFill>
                          <a:latin typeface="Arial" panose="020B0604020202020204" pitchFamily="34" charset="0"/>
                          <a:cs typeface="Arial" panose="020B0604020202020204" pitchFamily="34" charset="0"/>
                        </a:rPr>
                        <a:t>layout</a:t>
                      </a:r>
                      <a:r>
                        <a:rPr lang="en-US" sz="2800" baseline="0" noProof="0" dirty="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634217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766341567"/>
                  </a:ext>
                </a:extLst>
              </a:tr>
              <a:tr h="7984959">
                <a:tc>
                  <a:txBody>
                    <a:bodyPr/>
                    <a:lstStyle/>
                    <a:p>
                      <a:pPr rtl="0"/>
                      <a:r>
                        <a:rPr lang="en-US" sz="3200" b="1" dirty="0">
                          <a:solidFill>
                            <a:srgbClr val="FFC000"/>
                          </a:solidFill>
                          <a:latin typeface="Arial" panose="020B0604020202020204" pitchFamily="34" charset="0"/>
                          <a:cs typeface="Arial" panose="020B0604020202020204" pitchFamily="34" charset="0"/>
                        </a:rPr>
                        <a:t>How to</a:t>
                      </a:r>
                      <a:r>
                        <a:rPr lang="en-US" sz="3200" b="1" baseline="0" dirty="0">
                          <a:solidFill>
                            <a:srgbClr val="FFC000"/>
                          </a:solidFill>
                          <a:latin typeface="Arial" panose="020B0604020202020204" pitchFamily="34" charset="0"/>
                          <a:cs typeface="Arial" panose="020B0604020202020204" pitchFamily="34" charset="0"/>
                        </a:rPr>
                        <a:t> preview your poster prior to printing</a:t>
                      </a:r>
                      <a:endParaRPr lang="en-US" sz="3200" b="1" dirty="0">
                        <a:solidFill>
                          <a:srgbClr val="FFC000"/>
                        </a:solidFill>
                        <a:latin typeface="Arial" panose="020B0604020202020204" pitchFamily="34" charset="0"/>
                        <a:cs typeface="Arial" panose="020B0604020202020204" pitchFamily="34" charset="0"/>
                      </a:endParaRPr>
                    </a:p>
                    <a:p>
                      <a:pPr rtl="0"/>
                      <a:r>
                        <a:rPr lang="en-US" sz="2800" dirty="0">
                          <a:solidFill>
                            <a:srgbClr val="D9D9D9"/>
                          </a:solidFill>
                          <a:latin typeface="Arial" panose="020B0604020202020204" pitchFamily="34" charset="0"/>
                          <a:cs typeface="Arial" panose="020B0604020202020204" pitchFamily="34" charset="0"/>
                        </a:rPr>
                        <a:t>You can preview your poster at any time by pressing the </a:t>
                      </a:r>
                      <a:r>
                        <a:rPr lang="en-US" sz="2800" dirty="0">
                          <a:solidFill>
                            <a:srgbClr val="FFC000"/>
                          </a:solidFill>
                          <a:latin typeface="Arial" panose="020B0604020202020204" pitchFamily="34" charset="0"/>
                          <a:cs typeface="Arial" panose="020B0604020202020204" pitchFamily="34" charset="0"/>
                        </a:rPr>
                        <a:t>F5 key</a:t>
                      </a:r>
                      <a:r>
                        <a:rPr lang="en-US" sz="28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800" dirty="0">
                          <a:solidFill>
                            <a:srgbClr val="FFC000"/>
                          </a:solidFill>
                          <a:latin typeface="Arial" panose="020B0604020202020204" pitchFamily="34" charset="0"/>
                          <a:cs typeface="Arial" panose="020B0604020202020204" pitchFamily="34" charset="0"/>
                        </a:rPr>
                        <a:t>ESC key </a:t>
                      </a:r>
                      <a:r>
                        <a:rPr lang="en-US" sz="28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28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7662788">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32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When you are ready to have your poster printed go online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and click on the "</a:t>
                      </a:r>
                      <a:r>
                        <a:rPr lang="en-US" sz="2800" noProof="0" dirty="0">
                          <a:solidFill>
                            <a:srgbClr val="FFC000"/>
                          </a:solidFill>
                          <a:latin typeface="Arial"/>
                          <a:cs typeface="Arial"/>
                        </a:rPr>
                        <a:t>Order Your Poster</a:t>
                      </a:r>
                      <a:r>
                        <a:rPr lang="en-US" sz="2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800" noProof="0" dirty="0">
                          <a:solidFill>
                            <a:srgbClr val="D9D9D9"/>
                          </a:solidFill>
                          <a:latin typeface="Arial"/>
                          <a:cs typeface="Arial"/>
                        </a:rPr>
                      </a:br>
                      <a:r>
                        <a:rPr lang="en-US" sz="2800" noProof="0" dirty="0">
                          <a:solidFill>
                            <a:srgbClr val="D9D9D9"/>
                          </a:solidFill>
                          <a:latin typeface="Arial"/>
                          <a:cs typeface="Arial"/>
                        </a:rPr>
                        <a:t>Go to </a:t>
                      </a:r>
                      <a:r>
                        <a:rPr lang="en-US" sz="2800" noProof="0" dirty="0" err="1">
                          <a:solidFill>
                            <a:srgbClr val="FFC000"/>
                          </a:solidFill>
                          <a:latin typeface="Arial"/>
                          <a:cs typeface="Arial"/>
                        </a:rPr>
                        <a:t>PosterPresentations.com</a:t>
                      </a:r>
                      <a:r>
                        <a:rPr lang="en-US" sz="2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807193">
                <a:tc gridSpan="3">
                  <a:txBody>
                    <a:bodyPr/>
                    <a:lstStyle/>
                    <a:p>
                      <a:endParaRPr lang="en-US" sz="2800" dirty="0">
                        <a:solidFill>
                          <a:srgbClr val="1F3A4E"/>
                        </a:solidFill>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2456526">
                <a:tc gridSpan="2">
                  <a:txBody>
                    <a:bodyPr/>
                    <a:lstStyle/>
                    <a:p>
                      <a:pPr>
                        <a:lnSpc>
                          <a:spcPts val="2600"/>
                        </a:lnSpc>
                      </a:pPr>
                      <a:r>
                        <a:rPr lang="en-US" sz="2400" dirty="0">
                          <a:solidFill>
                            <a:schemeClr val="bg1">
                              <a:lumMod val="85000"/>
                            </a:schemeClr>
                          </a:solidFill>
                          <a:latin typeface="Arial"/>
                          <a:cs typeface="Arial"/>
                        </a:rPr>
                        <a:t>© 2019</a:t>
                      </a:r>
                      <a:r>
                        <a:rPr lang="en-US" sz="2400" baseline="0" dirty="0">
                          <a:solidFill>
                            <a:schemeClr val="bg1">
                              <a:lumMod val="85000"/>
                            </a:schemeClr>
                          </a:solidFill>
                          <a:latin typeface="Arial"/>
                          <a:cs typeface="Arial"/>
                        </a:rPr>
                        <a:t> </a:t>
                      </a:r>
                      <a:r>
                        <a:rPr lang="en-US" sz="2400" dirty="0" err="1">
                          <a:solidFill>
                            <a:schemeClr val="bg1">
                              <a:lumMod val="85000"/>
                            </a:schemeClr>
                          </a:solidFill>
                          <a:latin typeface="Arial"/>
                          <a:cs typeface="Arial"/>
                        </a:rPr>
                        <a:t>PosterPresentations.com</a:t>
                      </a:r>
                      <a:br>
                        <a:rPr lang="en-US" sz="2400" dirty="0">
                          <a:solidFill>
                            <a:schemeClr val="bg1">
                              <a:lumMod val="85000"/>
                            </a:schemeClr>
                          </a:solidFill>
                          <a:latin typeface="Arial"/>
                          <a:cs typeface="Arial"/>
                        </a:rPr>
                      </a:br>
                      <a:r>
                        <a:rPr lang="en-US" sz="2400" dirty="0">
                          <a:solidFill>
                            <a:schemeClr val="bg1">
                              <a:lumMod val="85000"/>
                            </a:schemeClr>
                          </a:solidFill>
                          <a:latin typeface="Arial"/>
                          <a:cs typeface="Arial"/>
                        </a:rPr>
                        <a:t>2117 Fourth Street ,</a:t>
                      </a:r>
                      <a:r>
                        <a:rPr lang="en-US" sz="2400" baseline="0" dirty="0">
                          <a:solidFill>
                            <a:schemeClr val="bg1">
                              <a:lumMod val="85000"/>
                            </a:schemeClr>
                          </a:solidFill>
                          <a:latin typeface="Arial"/>
                          <a:cs typeface="Arial"/>
                        </a:rPr>
                        <a:t> STE C        </a:t>
                      </a:r>
                    </a:p>
                    <a:p>
                      <a:pPr>
                        <a:lnSpc>
                          <a:spcPts val="2600"/>
                        </a:lnSpc>
                      </a:pPr>
                      <a:r>
                        <a:rPr lang="en-US" sz="2400" baseline="0" dirty="0">
                          <a:solidFill>
                            <a:schemeClr val="bg1">
                              <a:lumMod val="85000"/>
                            </a:schemeClr>
                          </a:solidFill>
                          <a:latin typeface="Arial"/>
                          <a:cs typeface="Arial"/>
                        </a:rPr>
                        <a:t>Berkeley CA 94710 USA</a:t>
                      </a:r>
                      <a:endParaRPr lang="en-US" sz="24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800" b="1" dirty="0">
                          <a:solidFill>
                            <a:srgbClr val="D0D0D0"/>
                          </a:solidFill>
                          <a:latin typeface="Arial"/>
                          <a:cs typeface="Arial"/>
                        </a:rPr>
                        <a:t>For complete tutorials</a:t>
                      </a:r>
                      <a:r>
                        <a:rPr lang="en-US" sz="2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2000" b="1" dirty="0">
                          <a:solidFill>
                            <a:srgbClr val="FFC000"/>
                          </a:solidFill>
                          <a:latin typeface="Arial"/>
                          <a:cs typeface="Arial"/>
                        </a:rPr>
                        <a:t>https://</a:t>
                      </a:r>
                      <a:r>
                        <a:rPr lang="en-US" sz="2000" b="1" dirty="0" err="1">
                          <a:solidFill>
                            <a:srgbClr val="FFC000"/>
                          </a:solidFill>
                          <a:latin typeface="Arial"/>
                          <a:cs typeface="Arial"/>
                        </a:rPr>
                        <a:t>www.posterpresentations.com</a:t>
                      </a:r>
                      <a:r>
                        <a:rPr lang="en-US" sz="2000" b="1" dirty="0">
                          <a:solidFill>
                            <a:srgbClr val="FFC000"/>
                          </a:solidFill>
                          <a:latin typeface="Arial"/>
                          <a:cs typeface="Arial"/>
                        </a:rPr>
                        <a:t>/</a:t>
                      </a:r>
                      <a:r>
                        <a:rPr lang="en-US" sz="2000" b="1" dirty="0" err="1">
                          <a:solidFill>
                            <a:srgbClr val="FFC000"/>
                          </a:solidFill>
                          <a:latin typeface="Arial"/>
                          <a:cs typeface="Arial"/>
                        </a:rPr>
                        <a:t>helpdesk.html</a:t>
                      </a:r>
                      <a:endParaRPr lang="en-US" sz="16600"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60" r:id="rId1"/>
    <p:sldLayoutId id="2147483659" r:id="rId2"/>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 name="Text Box 14"/>
          <p:cNvSpPr txBox="1">
            <a:spLocks noChangeArrowheads="1"/>
          </p:cNvSpPr>
          <p:nvPr/>
        </p:nvSpPr>
        <p:spPr bwMode="auto">
          <a:xfrm>
            <a:off x="1966915" y="43084709"/>
            <a:ext cx="2514600" cy="379588"/>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700"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200" b="1" dirty="0">
                <a:solidFill>
                  <a:schemeClr val="bg1">
                    <a:lumMod val="75000"/>
                  </a:schemeClr>
                </a:solidFill>
                <a:latin typeface="Arial" charset="0"/>
              </a:rPr>
              <a:t>www.PosterPresentations.com</a:t>
            </a:r>
          </a:p>
        </p:txBody>
      </p:sp>
    </p:spTree>
    <p:extLst>
      <p:ext uri="{BB962C8B-B14F-4D97-AF65-F5344CB8AC3E}">
        <p14:creationId xmlns:p14="http://schemas.microsoft.com/office/powerpoint/2010/main" val="1952041719"/>
      </p:ext>
    </p:extLst>
  </p:cSld>
  <p:clrMap bg1="lt1" tx1="dk1" bg2="lt2" tx2="dk2" accent1="accent1" accent2="accent2" accent3="accent3" accent4="accent4" accent5="accent5" accent6="accent6" hlink="hlink" folHlink="folHlink"/>
  <p:sldLayoutIdLst>
    <p:sldLayoutId id="2147483662" r:id="rId1"/>
    <p:sldLayoutId id="2147483663" r:id="rId2"/>
  </p:sldLayoutIdLst>
  <p:txStyles>
    <p:titleStyle>
      <a:lvl1pPr algn="ctr" defTabSz="4388900" rtl="0" eaLnBrk="1" latinLnBrk="0" hangingPunct="1">
        <a:spcBef>
          <a:spcPct val="0"/>
        </a:spcBef>
        <a:buNone/>
        <a:defRPr sz="8800" kern="1200">
          <a:solidFill>
            <a:schemeClr val="bg1"/>
          </a:solidFill>
          <a:latin typeface="Trebuchet MS" pitchFamily="34" charset="0"/>
          <a:ea typeface="+mj-ea"/>
          <a:cs typeface="+mj-cs"/>
        </a:defRPr>
      </a:lvl1pPr>
    </p:titleStyle>
    <p:bodyStyle>
      <a:lvl1pPr marL="1645838" indent="-1645838" algn="l" defTabSz="438890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8900" rtl="0" eaLnBrk="1" latinLnBrk="0" hangingPunct="1">
        <a:defRPr sz="8600" kern="1200">
          <a:solidFill>
            <a:schemeClr val="tx1"/>
          </a:solidFill>
          <a:latin typeface="+mn-lt"/>
          <a:ea typeface="+mn-ea"/>
          <a:cs typeface="+mn-cs"/>
        </a:defRPr>
      </a:lvl1pPr>
      <a:lvl2pPr marL="2194451" algn="l" defTabSz="4388900" rtl="0" eaLnBrk="1" latinLnBrk="0" hangingPunct="1">
        <a:defRPr sz="8600" kern="1200">
          <a:solidFill>
            <a:schemeClr val="tx1"/>
          </a:solidFill>
          <a:latin typeface="+mn-lt"/>
          <a:ea typeface="+mn-ea"/>
          <a:cs typeface="+mn-cs"/>
        </a:defRPr>
      </a:lvl2pPr>
      <a:lvl3pPr marL="4388900" algn="l" defTabSz="4388900" rtl="0" eaLnBrk="1" latinLnBrk="0" hangingPunct="1">
        <a:defRPr sz="8600" kern="1200">
          <a:solidFill>
            <a:schemeClr val="tx1"/>
          </a:solidFill>
          <a:latin typeface="+mn-lt"/>
          <a:ea typeface="+mn-ea"/>
          <a:cs typeface="+mn-cs"/>
        </a:defRPr>
      </a:lvl3pPr>
      <a:lvl4pPr marL="6583351" algn="l" defTabSz="4388900" rtl="0" eaLnBrk="1" latinLnBrk="0" hangingPunct="1">
        <a:defRPr sz="8600" kern="1200">
          <a:solidFill>
            <a:schemeClr val="tx1"/>
          </a:solidFill>
          <a:latin typeface="+mn-lt"/>
          <a:ea typeface="+mn-ea"/>
          <a:cs typeface="+mn-cs"/>
        </a:defRPr>
      </a:lvl4pPr>
      <a:lvl5pPr marL="8777801" algn="l" defTabSz="4388900" rtl="0" eaLnBrk="1" latinLnBrk="0" hangingPunct="1">
        <a:defRPr sz="8600" kern="1200">
          <a:solidFill>
            <a:schemeClr val="tx1"/>
          </a:solidFill>
          <a:latin typeface="+mn-lt"/>
          <a:ea typeface="+mn-ea"/>
          <a:cs typeface="+mn-cs"/>
        </a:defRPr>
      </a:lvl5pPr>
      <a:lvl6pPr marL="10972252" algn="l" defTabSz="4388900" rtl="0" eaLnBrk="1" latinLnBrk="0" hangingPunct="1">
        <a:defRPr sz="8600" kern="1200">
          <a:solidFill>
            <a:schemeClr val="tx1"/>
          </a:solidFill>
          <a:latin typeface="+mn-lt"/>
          <a:ea typeface="+mn-ea"/>
          <a:cs typeface="+mn-cs"/>
        </a:defRPr>
      </a:lvl6pPr>
      <a:lvl7pPr marL="13166703" algn="l" defTabSz="4388900" rtl="0" eaLnBrk="1" latinLnBrk="0" hangingPunct="1">
        <a:defRPr sz="8600" kern="1200">
          <a:solidFill>
            <a:schemeClr val="tx1"/>
          </a:solidFill>
          <a:latin typeface="+mn-lt"/>
          <a:ea typeface="+mn-ea"/>
          <a:cs typeface="+mn-cs"/>
        </a:defRPr>
      </a:lvl7pPr>
      <a:lvl8pPr marL="15361152" algn="l" defTabSz="4388900" rtl="0" eaLnBrk="1" latinLnBrk="0" hangingPunct="1">
        <a:defRPr sz="8600" kern="1200">
          <a:solidFill>
            <a:schemeClr val="tx1"/>
          </a:solidFill>
          <a:latin typeface="+mn-lt"/>
          <a:ea typeface="+mn-ea"/>
          <a:cs typeface="+mn-cs"/>
        </a:defRPr>
      </a:lvl8pPr>
      <a:lvl9pPr marL="17555603" algn="l" defTabSz="438890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chart" Target="../charts/chart2.xml"/><Relationship Id="rId18" Type="http://schemas.openxmlformats.org/officeDocument/2006/relationships/image" Target="../media/image20.png"/><Relationship Id="rId3" Type="http://schemas.openxmlformats.org/officeDocument/2006/relationships/image" Target="../media/image7.png"/><Relationship Id="rId21" Type="http://schemas.openxmlformats.org/officeDocument/2006/relationships/image" Target="../media/image23.png"/><Relationship Id="rId7" Type="http://schemas.openxmlformats.org/officeDocument/2006/relationships/image" Target="../media/image11.png"/><Relationship Id="rId12" Type="http://schemas.openxmlformats.org/officeDocument/2006/relationships/image" Target="../media/image15.pn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chart" Target="../charts/chart1.xml"/><Relationship Id="rId5" Type="http://schemas.openxmlformats.org/officeDocument/2006/relationships/image" Target="../media/image9.png"/><Relationship Id="rId15" Type="http://schemas.openxmlformats.org/officeDocument/2006/relationships/image" Target="../media/image17.png"/><Relationship Id="rId10" Type="http://schemas.openxmlformats.org/officeDocument/2006/relationships/image" Target="../media/image14.png"/><Relationship Id="rId19" Type="http://schemas.openxmlformats.org/officeDocument/2006/relationships/image" Target="../media/image21.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6.png"/><Relationship Id="rId22"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 name="Rounded Rectangle 4">
            <a:extLst>
              <a:ext uri="{FF2B5EF4-FFF2-40B4-BE49-F238E27FC236}">
                <a16:creationId xmlns:a16="http://schemas.microsoft.com/office/drawing/2014/main" id="{F442C11D-4D9D-7AD3-3547-ED89A2BBEB7E}"/>
              </a:ext>
            </a:extLst>
          </p:cNvPr>
          <p:cNvSpPr/>
          <p:nvPr/>
        </p:nvSpPr>
        <p:spPr>
          <a:xfrm>
            <a:off x="904186" y="26368181"/>
            <a:ext cx="13611016" cy="16651760"/>
          </a:xfrm>
          <a:prstGeom prst="roundRect">
            <a:avLst>
              <a:gd name="adj" fmla="val 365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pitchFamily="2" charset="0"/>
            </a:endParaRPr>
          </a:p>
        </p:txBody>
      </p:sp>
      <p:sp>
        <p:nvSpPr>
          <p:cNvPr id="6" name="Rounded Rectangle 5">
            <a:extLst>
              <a:ext uri="{FF2B5EF4-FFF2-40B4-BE49-F238E27FC236}">
                <a16:creationId xmlns:a16="http://schemas.microsoft.com/office/drawing/2014/main" id="{CAB3371A-FBFB-8073-FD09-2CB46E2C1629}"/>
              </a:ext>
            </a:extLst>
          </p:cNvPr>
          <p:cNvSpPr/>
          <p:nvPr/>
        </p:nvSpPr>
        <p:spPr>
          <a:xfrm>
            <a:off x="29484341" y="16273014"/>
            <a:ext cx="13611016" cy="7028621"/>
          </a:xfrm>
          <a:prstGeom prst="roundRect">
            <a:avLst>
              <a:gd name="adj" fmla="val 407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7" name="Rounded Rectangle 6">
            <a:extLst>
              <a:ext uri="{FF2B5EF4-FFF2-40B4-BE49-F238E27FC236}">
                <a16:creationId xmlns:a16="http://schemas.microsoft.com/office/drawing/2014/main" id="{307AAF4E-9C64-1DAD-A0FD-CE631C57A867}"/>
              </a:ext>
            </a:extLst>
          </p:cNvPr>
          <p:cNvSpPr/>
          <p:nvPr/>
        </p:nvSpPr>
        <p:spPr>
          <a:xfrm>
            <a:off x="29479400" y="38532078"/>
            <a:ext cx="13611016" cy="4582003"/>
          </a:xfrm>
          <a:prstGeom prst="roundRect">
            <a:avLst>
              <a:gd name="adj" fmla="val 7446"/>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4" name="Rounded Rectangle 3">
            <a:extLst>
              <a:ext uri="{FF2B5EF4-FFF2-40B4-BE49-F238E27FC236}">
                <a16:creationId xmlns:a16="http://schemas.microsoft.com/office/drawing/2014/main" id="{2FFDFAF7-75CD-1321-B57E-8920880C6784}"/>
              </a:ext>
            </a:extLst>
          </p:cNvPr>
          <p:cNvSpPr/>
          <p:nvPr/>
        </p:nvSpPr>
        <p:spPr>
          <a:xfrm>
            <a:off x="15134535" y="6733838"/>
            <a:ext cx="13611016" cy="36298677"/>
          </a:xfrm>
          <a:prstGeom prst="roundRect">
            <a:avLst>
              <a:gd name="adj" fmla="val 404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2" name="Rounded Rectangle 1">
            <a:extLst>
              <a:ext uri="{FF2B5EF4-FFF2-40B4-BE49-F238E27FC236}">
                <a16:creationId xmlns:a16="http://schemas.microsoft.com/office/drawing/2014/main" id="{635337C3-B48A-59EF-C311-80BB0A44B5DB}"/>
              </a:ext>
            </a:extLst>
          </p:cNvPr>
          <p:cNvSpPr/>
          <p:nvPr/>
        </p:nvSpPr>
        <p:spPr>
          <a:xfrm>
            <a:off x="904186" y="6746667"/>
            <a:ext cx="13611016" cy="14071542"/>
          </a:xfrm>
          <a:prstGeom prst="roundRect">
            <a:avLst>
              <a:gd name="adj" fmla="val 3394"/>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3" name="Rounded Rectangle 2">
            <a:extLst>
              <a:ext uri="{FF2B5EF4-FFF2-40B4-BE49-F238E27FC236}">
                <a16:creationId xmlns:a16="http://schemas.microsoft.com/office/drawing/2014/main" id="{EEEFFE60-00BE-64EF-1EA5-54E7ECE763C6}"/>
              </a:ext>
            </a:extLst>
          </p:cNvPr>
          <p:cNvSpPr/>
          <p:nvPr/>
        </p:nvSpPr>
        <p:spPr>
          <a:xfrm>
            <a:off x="884448" y="21209315"/>
            <a:ext cx="13611016" cy="4796179"/>
          </a:xfrm>
          <a:prstGeom prst="roundRect">
            <a:avLst>
              <a:gd name="adj" fmla="val 701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Helvetica" pitchFamily="2" charset="0"/>
            </a:endParaRPr>
          </a:p>
        </p:txBody>
      </p:sp>
      <p:sp>
        <p:nvSpPr>
          <p:cNvPr id="352" name="Text Placeholder 351"/>
          <p:cNvSpPr>
            <a:spLocks noGrp="1"/>
          </p:cNvSpPr>
          <p:nvPr>
            <p:ph type="body" sz="quarter" idx="10"/>
          </p:nvPr>
        </p:nvSpPr>
        <p:spPr>
          <a:xfrm>
            <a:off x="939546" y="7257179"/>
            <a:ext cx="13591277" cy="14588587"/>
          </a:xfrm>
        </p:spPr>
        <p:txBody>
          <a:bodyPr/>
          <a:lstStyle/>
          <a:p>
            <a:r>
              <a:rPr lang="en-US" sz="3000" dirty="0">
                <a:effectLst/>
                <a:latin typeface="Helvetica" pitchFamily="2" charset="0"/>
              </a:rPr>
              <a:t>Our </a:t>
            </a:r>
            <a:r>
              <a:rPr lang="en-US" sz="3000" b="1" i="1" dirty="0">
                <a:effectLst/>
                <a:latin typeface="Helvetica" pitchFamily="2" charset="0"/>
              </a:rPr>
              <a:t>overarching project goal</a:t>
            </a:r>
            <a:r>
              <a:rPr lang="en-US" sz="3000" dirty="0">
                <a:effectLst/>
                <a:latin typeface="Helvetica" pitchFamily="2" charset="0"/>
              </a:rPr>
              <a:t> is to verify and quantify volatile organic compounds (VOCs) as direct and indirect contributors to soil carbon (C) stabilization within the rhizosphere and beyond through teleconnections in the soil matrix, and to determine their underpinning ecological and metabolic mechanisms. One of our </a:t>
            </a:r>
            <a:r>
              <a:rPr lang="en-US" sz="3000" b="1" i="1" dirty="0">
                <a:effectLst/>
                <a:latin typeface="Helvetica" pitchFamily="2" charset="0"/>
              </a:rPr>
              <a:t>objectives </a:t>
            </a:r>
            <a:r>
              <a:rPr lang="en-US" sz="3000" dirty="0">
                <a:effectLst/>
                <a:latin typeface="Helvetica" pitchFamily="2" charset="0"/>
              </a:rPr>
              <a:t>is to determine the direct pathways and contributions of root-released VOCs and VOC transformations by soil microbiomes to soil C cycling and stabilization. </a:t>
            </a:r>
          </a:p>
          <a:p>
            <a:endParaRPr lang="en-US" sz="3000" dirty="0">
              <a:latin typeface="Helvetica" pitchFamily="2" charset="0"/>
            </a:endParaRPr>
          </a:p>
          <a:p>
            <a:endParaRPr lang="en-US" sz="3000" dirty="0">
              <a:effectLst/>
              <a:latin typeface="Helvetica" pitchFamily="2" charset="0"/>
            </a:endParaRPr>
          </a:p>
          <a:p>
            <a:endParaRPr lang="en-US" sz="3000" dirty="0">
              <a:latin typeface="Helvetica" pitchFamily="2" charset="0"/>
            </a:endParaRPr>
          </a:p>
          <a:p>
            <a:endParaRPr lang="en-US" sz="3000" dirty="0">
              <a:effectLst/>
              <a:latin typeface="Helvetica" pitchFamily="2" charset="0"/>
            </a:endParaRPr>
          </a:p>
          <a:p>
            <a:endParaRPr lang="en-US" sz="3000" dirty="0">
              <a:latin typeface="Helvetica" pitchFamily="2" charset="0"/>
            </a:endParaRPr>
          </a:p>
          <a:p>
            <a:endParaRPr lang="en-US" sz="3000" dirty="0">
              <a:effectLst/>
              <a:latin typeface="Helvetica" pitchFamily="2" charset="0"/>
            </a:endParaRPr>
          </a:p>
          <a:p>
            <a:endParaRPr lang="en-US" sz="3000" dirty="0">
              <a:latin typeface="Helvetica" pitchFamily="2" charset="0"/>
            </a:endParaRPr>
          </a:p>
          <a:p>
            <a:endParaRPr lang="en-US" sz="3000" dirty="0">
              <a:effectLst/>
              <a:latin typeface="Helvetica" pitchFamily="2" charset="0"/>
            </a:endParaRPr>
          </a:p>
          <a:p>
            <a:endParaRPr lang="en-US" sz="3000" dirty="0">
              <a:latin typeface="Helvetica" pitchFamily="2" charset="0"/>
            </a:endParaRPr>
          </a:p>
          <a:p>
            <a:endParaRPr lang="en-US" sz="3000" dirty="0">
              <a:effectLst/>
              <a:latin typeface="Helvetica" pitchFamily="2" charset="0"/>
            </a:endParaRPr>
          </a:p>
          <a:p>
            <a:endParaRPr lang="en-US" sz="3000" dirty="0">
              <a:latin typeface="Helvetica" pitchFamily="2" charset="0"/>
            </a:endParaRPr>
          </a:p>
          <a:p>
            <a:r>
              <a:rPr lang="en-US" sz="3000" b="1" dirty="0">
                <a:effectLst/>
                <a:latin typeface="Helvetica" pitchFamily="2" charset="0"/>
              </a:rPr>
              <a:t>Background.</a:t>
            </a:r>
            <a:r>
              <a:rPr lang="en-US" sz="3000" dirty="0">
                <a:effectLst/>
                <a:latin typeface="Helvetica" pitchFamily="2" charset="0"/>
              </a:rPr>
              <a:t> Plants are the dominant source of VOCs to the atmosphere, where they play critical roles in air quality and climate, yet the parallel impact of plant-derived VOCs on the pedosphere (soil) remains poorly quantified. Like VOCs released by decomposing litter, we hypothesize that root VOCs also contribute to soil C including those associated with C stabilization and may depend on plant physiological traits, rhizosphere microbes and their activity, and soil environmental factors. </a:t>
            </a:r>
            <a:r>
              <a:rPr lang="en-US" sz="3000" dirty="0">
                <a:latin typeface="Helvetica" pitchFamily="2" charset="0"/>
              </a:rPr>
              <a:t>We </a:t>
            </a:r>
            <a:r>
              <a:rPr lang="en-US" sz="3000" b="1" i="1" dirty="0">
                <a:effectLst/>
                <a:latin typeface="Helvetica" pitchFamily="2" charset="0"/>
              </a:rPr>
              <a:t>characterized belowground VOCs in two distinct ecosystems</a:t>
            </a:r>
            <a:r>
              <a:rPr lang="en-US" sz="3000" dirty="0">
                <a:effectLst/>
                <a:latin typeface="Helvetica" pitchFamily="2" charset="0"/>
              </a:rPr>
              <a:t> to begin to address these unknowns.</a:t>
            </a:r>
          </a:p>
          <a:p>
            <a:pPr>
              <a:spcBef>
                <a:spcPts val="0"/>
              </a:spcBef>
            </a:pPr>
            <a:endParaRPr lang="en-US" sz="3000" dirty="0">
              <a:effectLst/>
              <a:latin typeface="Helvetica" pitchFamily="2" charset="0"/>
            </a:endParaRPr>
          </a:p>
          <a:p>
            <a:endParaRPr lang="en-US" sz="3000" dirty="0">
              <a:latin typeface="Helvetica" pitchFamily="2" charset="0"/>
            </a:endParaRPr>
          </a:p>
        </p:txBody>
      </p:sp>
      <p:sp>
        <p:nvSpPr>
          <p:cNvPr id="355" name="Text Placeholder 354"/>
          <p:cNvSpPr>
            <a:spLocks noGrp="1"/>
          </p:cNvSpPr>
          <p:nvPr>
            <p:ph type="body" sz="quarter" idx="19"/>
          </p:nvPr>
        </p:nvSpPr>
        <p:spPr>
          <a:xfrm>
            <a:off x="902599" y="21802512"/>
            <a:ext cx="13070167" cy="4431960"/>
          </a:xfrm>
        </p:spPr>
        <p:txBody>
          <a:bodyPr/>
          <a:lstStyle/>
          <a:p>
            <a:r>
              <a:rPr lang="en-US" sz="3000" b="1" dirty="0">
                <a:latin typeface="Helvetica" pitchFamily="2" charset="0"/>
              </a:rPr>
              <a:t>Do plants contribute to soil C pools?</a:t>
            </a:r>
          </a:p>
          <a:p>
            <a:pPr marL="457200" indent="-457200">
              <a:buFont typeface="Arial" panose="020B0604020202020204" pitchFamily="34" charset="0"/>
              <a:buChar char="•"/>
            </a:pPr>
            <a:r>
              <a:rPr lang="en-US" sz="3000" dirty="0">
                <a:latin typeface="Helvetica" pitchFamily="2" charset="0"/>
              </a:rPr>
              <a:t>We hypothesize that plant roots contribute to soil C pools, including from volatile compounds (VOCs).</a:t>
            </a:r>
          </a:p>
          <a:p>
            <a:r>
              <a:rPr lang="en-US" sz="3000" b="1" dirty="0">
                <a:latin typeface="Helvetica" pitchFamily="2" charset="0"/>
              </a:rPr>
              <a:t>Do plant physiological traits and rhizosphere microbes impact this VOC-C allocation to soil?</a:t>
            </a:r>
          </a:p>
          <a:p>
            <a:pPr marL="457200" indent="-457200">
              <a:buFont typeface="Arial" panose="020B0604020202020204" pitchFamily="34" charset="0"/>
              <a:buChar char="•"/>
            </a:pPr>
            <a:r>
              <a:rPr lang="en-US" sz="3000" dirty="0">
                <a:latin typeface="Helvetica" pitchFamily="2" charset="0"/>
              </a:rPr>
              <a:t>We hypothesize that plant physiological traits impact the amount and type of C exudated into the soil, and that rhizosphere microbes further modulate these releases through metabolizing plant root exudates. </a:t>
            </a:r>
          </a:p>
        </p:txBody>
      </p:sp>
      <p:sp>
        <p:nvSpPr>
          <p:cNvPr id="356" name="Text Placeholder 355"/>
          <p:cNvSpPr>
            <a:spLocks noGrp="1"/>
          </p:cNvSpPr>
          <p:nvPr>
            <p:ph type="body" sz="quarter" idx="20"/>
          </p:nvPr>
        </p:nvSpPr>
        <p:spPr>
          <a:xfrm>
            <a:off x="942081" y="21252126"/>
            <a:ext cx="13573125" cy="754045"/>
          </a:xfrm>
        </p:spPr>
        <p:txBody>
          <a:bodyPr/>
          <a:lstStyle/>
          <a:p>
            <a:r>
              <a:rPr lang="en-US" u="none" dirty="0">
                <a:latin typeface="Helvetica" pitchFamily="2" charset="0"/>
              </a:rPr>
              <a:t>RESEARCH QUESTIONS AND HYPOTHESIS</a:t>
            </a:r>
          </a:p>
        </p:txBody>
      </p:sp>
      <p:sp>
        <p:nvSpPr>
          <p:cNvPr id="358" name="Text Placeholder 357"/>
          <p:cNvSpPr>
            <a:spLocks noGrp="1"/>
          </p:cNvSpPr>
          <p:nvPr>
            <p:ph type="body" sz="quarter" idx="22"/>
          </p:nvPr>
        </p:nvSpPr>
        <p:spPr>
          <a:xfrm>
            <a:off x="847188" y="26504882"/>
            <a:ext cx="13571534" cy="754045"/>
          </a:xfrm>
        </p:spPr>
        <p:txBody>
          <a:bodyPr/>
          <a:lstStyle/>
          <a:p>
            <a:r>
              <a:rPr lang="en-US" u="none" dirty="0">
                <a:latin typeface="Helvetica" pitchFamily="2" charset="0"/>
              </a:rPr>
              <a:t>MATERIALS &amp; METHODS</a:t>
            </a:r>
          </a:p>
        </p:txBody>
      </p:sp>
      <p:sp>
        <p:nvSpPr>
          <p:cNvPr id="359" name="Text Placeholder 358"/>
          <p:cNvSpPr>
            <a:spLocks noGrp="1"/>
          </p:cNvSpPr>
          <p:nvPr>
            <p:ph type="body" sz="quarter" idx="23"/>
          </p:nvPr>
        </p:nvSpPr>
        <p:spPr>
          <a:xfrm>
            <a:off x="15088497" y="29360656"/>
            <a:ext cx="13640468" cy="3693297"/>
          </a:xfrm>
        </p:spPr>
        <p:txBody>
          <a:bodyPr/>
          <a:lstStyle/>
          <a:p>
            <a:r>
              <a:rPr lang="en-US" sz="3000" b="1" dirty="0">
                <a:solidFill>
                  <a:schemeClr val="tx1"/>
                </a:solidFill>
                <a:latin typeface="Helvetica" pitchFamily="2" charset="0"/>
              </a:rPr>
              <a:t>Figure </a:t>
            </a:r>
            <a:r>
              <a:rPr lang="el-GR" sz="3000" b="1" dirty="0">
                <a:solidFill>
                  <a:schemeClr val="tx1"/>
                </a:solidFill>
                <a:latin typeface="Helvetica" pitchFamily="2" charset="0"/>
              </a:rPr>
              <a:t>4</a:t>
            </a:r>
            <a:r>
              <a:rPr lang="en-US" sz="3000" b="1" dirty="0">
                <a:solidFill>
                  <a:schemeClr val="tx1"/>
                </a:solidFill>
                <a:latin typeface="Helvetica" pitchFamily="2" charset="0"/>
              </a:rPr>
              <a:t>.  Root metabolic profiles remain consistent over time and plant productivity (</a:t>
            </a:r>
            <a:r>
              <a:rPr lang="en-US" sz="3000" b="1" dirty="0">
                <a:solidFill>
                  <a:srgbClr val="01BFC4"/>
                </a:solidFill>
                <a:latin typeface="Helvetica" pitchFamily="2" charset="0"/>
              </a:rPr>
              <a:t>high</a:t>
            </a:r>
            <a:r>
              <a:rPr lang="en-US" sz="3000" b="1" dirty="0">
                <a:solidFill>
                  <a:schemeClr val="tx1"/>
                </a:solidFill>
                <a:latin typeface="Helvetica" pitchFamily="2" charset="0"/>
              </a:rPr>
              <a:t> vs </a:t>
            </a:r>
            <a:r>
              <a:rPr lang="en-US" sz="3000" b="1" dirty="0">
                <a:solidFill>
                  <a:srgbClr val="F9766D"/>
                </a:solidFill>
                <a:latin typeface="Helvetica" pitchFamily="2" charset="0"/>
              </a:rPr>
              <a:t>low</a:t>
            </a:r>
            <a:r>
              <a:rPr lang="en-US" sz="3000" b="1" dirty="0">
                <a:solidFill>
                  <a:schemeClr val="tx1"/>
                </a:solidFill>
                <a:latin typeface="Helvetica" pitchFamily="2" charset="0"/>
              </a:rPr>
              <a:t>); however, </a:t>
            </a:r>
            <a:r>
              <a:rPr lang="en-US" sz="3000" b="1" dirty="0">
                <a:solidFill>
                  <a:srgbClr val="01BFC4"/>
                </a:solidFill>
                <a:latin typeface="Helvetica" pitchFamily="2" charset="0"/>
              </a:rPr>
              <a:t>high</a:t>
            </a:r>
            <a:r>
              <a:rPr lang="en-US" sz="3000" b="1" dirty="0">
                <a:solidFill>
                  <a:schemeClr val="tx1"/>
                </a:solidFill>
                <a:latin typeface="Helvetica" pitchFamily="2" charset="0"/>
              </a:rPr>
              <a:t> productivity plants release more exudates into rhizosphere soil leading to a smaller difference in metabolites for </a:t>
            </a:r>
            <a:r>
              <a:rPr lang="en-US" sz="3000" b="1" dirty="0">
                <a:solidFill>
                  <a:srgbClr val="01BFC4"/>
                </a:solidFill>
                <a:latin typeface="Helvetica" pitchFamily="2" charset="0"/>
              </a:rPr>
              <a:t>high</a:t>
            </a:r>
            <a:r>
              <a:rPr lang="en-US" sz="3000" b="1" dirty="0">
                <a:solidFill>
                  <a:schemeClr val="tx1"/>
                </a:solidFill>
                <a:latin typeface="Helvetica" pitchFamily="2" charset="0"/>
              </a:rPr>
              <a:t> vs </a:t>
            </a:r>
            <a:r>
              <a:rPr lang="en-US" sz="3000" b="1" dirty="0">
                <a:solidFill>
                  <a:srgbClr val="F9766D"/>
                </a:solidFill>
                <a:latin typeface="Helvetica" pitchFamily="2" charset="0"/>
              </a:rPr>
              <a:t>low</a:t>
            </a:r>
            <a:r>
              <a:rPr lang="en-US" sz="3000" b="1" dirty="0">
                <a:solidFill>
                  <a:schemeClr val="tx1"/>
                </a:solidFill>
                <a:latin typeface="Helvetica" pitchFamily="2" charset="0"/>
              </a:rPr>
              <a:t> rhizosphere associated soil </a:t>
            </a:r>
            <a:r>
              <a:rPr lang="en-US" sz="3000" dirty="0">
                <a:solidFill>
                  <a:schemeClr val="tx1"/>
                </a:solidFill>
                <a:latin typeface="Helvetica" pitchFamily="2" charset="0"/>
              </a:rPr>
              <a:t>(</a:t>
            </a:r>
            <a:r>
              <a:rPr lang="en-US" sz="3000" b="1" dirty="0">
                <a:solidFill>
                  <a:schemeClr val="tx1"/>
                </a:solidFill>
                <a:latin typeface="Helvetica" pitchFamily="2" charset="0"/>
              </a:rPr>
              <a:t>*</a:t>
            </a:r>
            <a:r>
              <a:rPr lang="en-US" sz="3000" dirty="0">
                <a:solidFill>
                  <a:schemeClr val="tx1"/>
                </a:solidFill>
                <a:latin typeface="Helvetica" pitchFamily="2" charset="0"/>
              </a:rPr>
              <a:t> with a notable exception for methanol; this VOC was higher in low productivity in Sept.). Metabolic profiles illustrated by heatmaps for A) roots and B) soil and principal component analysis C) roots and D) soil. </a:t>
            </a:r>
            <a:endParaRPr lang="en-US" sz="3000" b="1" dirty="0">
              <a:solidFill>
                <a:schemeClr val="tx1"/>
              </a:solidFill>
              <a:latin typeface="Helvetica" pitchFamily="2" charset="0"/>
            </a:endParaRPr>
          </a:p>
        </p:txBody>
      </p:sp>
      <p:sp>
        <p:nvSpPr>
          <p:cNvPr id="360" name="Text Placeholder 359"/>
          <p:cNvSpPr>
            <a:spLocks noGrp="1"/>
          </p:cNvSpPr>
          <p:nvPr>
            <p:ph type="body" sz="quarter" idx="24"/>
          </p:nvPr>
        </p:nvSpPr>
        <p:spPr>
          <a:xfrm>
            <a:off x="15155866" y="6746666"/>
            <a:ext cx="13579475" cy="754045"/>
          </a:xfrm>
        </p:spPr>
        <p:txBody>
          <a:bodyPr/>
          <a:lstStyle/>
          <a:p>
            <a:r>
              <a:rPr lang="en-US" u="none" dirty="0">
                <a:latin typeface="Helvetica" pitchFamily="2" charset="0"/>
              </a:rPr>
              <a:t>RESULTS</a:t>
            </a:r>
          </a:p>
        </p:txBody>
      </p:sp>
      <p:sp>
        <p:nvSpPr>
          <p:cNvPr id="361" name="Text Placeholder 360"/>
          <p:cNvSpPr>
            <a:spLocks noGrp="1"/>
          </p:cNvSpPr>
          <p:nvPr>
            <p:ph type="body" sz="quarter" idx="25"/>
          </p:nvPr>
        </p:nvSpPr>
        <p:spPr>
          <a:xfrm>
            <a:off x="29364880" y="14257733"/>
            <a:ext cx="13576029" cy="754045"/>
          </a:xfrm>
        </p:spPr>
        <p:txBody>
          <a:bodyPr/>
          <a:lstStyle/>
          <a:p>
            <a:r>
              <a:rPr lang="en-US" u="none" dirty="0">
                <a:latin typeface="Helvetica" pitchFamily="2" charset="0"/>
              </a:rPr>
              <a:t>CONCLUSIONS</a:t>
            </a:r>
          </a:p>
        </p:txBody>
      </p:sp>
      <p:sp>
        <p:nvSpPr>
          <p:cNvPr id="362" name="Text Placeholder 361"/>
          <p:cNvSpPr>
            <a:spLocks noGrp="1"/>
          </p:cNvSpPr>
          <p:nvPr>
            <p:ph type="body" sz="quarter" idx="26"/>
          </p:nvPr>
        </p:nvSpPr>
        <p:spPr>
          <a:xfrm>
            <a:off x="29384622" y="17233823"/>
            <a:ext cx="13576029" cy="5816955"/>
          </a:xfrm>
        </p:spPr>
        <p:txBody>
          <a:bodyPr/>
          <a:lstStyle/>
          <a:p>
            <a:pPr marL="457200" indent="-457200">
              <a:buFont typeface="Arial" panose="020B0604020202020204" pitchFamily="34" charset="0"/>
              <a:buChar char="•"/>
            </a:pPr>
            <a:r>
              <a:rPr lang="en-US" sz="3000" dirty="0">
                <a:latin typeface="Helvetica" pitchFamily="2" charset="0"/>
              </a:rPr>
              <a:t>Both plant genotypes (high and low productivity) maintain a relatively consistent metabolism within their roots.</a:t>
            </a:r>
          </a:p>
          <a:p>
            <a:pPr marL="457200" indent="-457200">
              <a:buFont typeface="Arial" panose="020B0604020202020204" pitchFamily="34" charset="0"/>
              <a:buChar char="•"/>
            </a:pPr>
            <a:r>
              <a:rPr lang="en-US" sz="3000" dirty="0">
                <a:latin typeface="Helvetica" pitchFamily="2" charset="0"/>
              </a:rPr>
              <a:t>High productivity plants release more C into the surrounding soil, possibly reflecting higher assimilation rates and excess C shedding, leading to greater soil metabolite concentrations. </a:t>
            </a:r>
          </a:p>
          <a:p>
            <a:pPr marL="457200" indent="-457200">
              <a:buFont typeface="Arial" panose="020B0604020202020204" pitchFamily="34" charset="0"/>
              <a:buChar char="•"/>
            </a:pPr>
            <a:r>
              <a:rPr lang="en-US" sz="3000" dirty="0">
                <a:latin typeface="Helvetica" pitchFamily="2" charset="0"/>
              </a:rPr>
              <a:t>Volatile compounds are found in more consistent concentrations across the root-soil interface, suggesting enhanced movement out of roots and into the extended rhizosphere. </a:t>
            </a:r>
          </a:p>
          <a:p>
            <a:pPr marL="457200" indent="-457200">
              <a:buFont typeface="Arial" panose="020B0604020202020204" pitchFamily="34" charset="0"/>
              <a:buChar char="•"/>
            </a:pPr>
            <a:r>
              <a:rPr lang="en-US" sz="3000" dirty="0">
                <a:latin typeface="Helvetica" pitchFamily="2" charset="0"/>
              </a:rPr>
              <a:t>Methanol concentrations were higher in low productivity soil, which may suggest greater adaptation of methylotrophic microbes to root methanol in high productivity soil (TBD with </a:t>
            </a:r>
            <a:r>
              <a:rPr lang="en-US" sz="3000" dirty="0" err="1">
                <a:latin typeface="Helvetica" pitchFamily="2" charset="0"/>
              </a:rPr>
              <a:t>metatranscriptomics</a:t>
            </a:r>
            <a:r>
              <a:rPr lang="en-US" sz="3000" dirty="0">
                <a:latin typeface="Helvetica" pitchFamily="2" charset="0"/>
              </a:rPr>
              <a:t>).</a:t>
            </a:r>
          </a:p>
        </p:txBody>
      </p:sp>
      <p:sp>
        <p:nvSpPr>
          <p:cNvPr id="365" name="Text Placeholder 364"/>
          <p:cNvSpPr>
            <a:spLocks noGrp="1"/>
          </p:cNvSpPr>
          <p:nvPr>
            <p:ph type="body" sz="quarter" idx="29"/>
          </p:nvPr>
        </p:nvSpPr>
        <p:spPr>
          <a:xfrm>
            <a:off x="29489638" y="38532079"/>
            <a:ext cx="13610094" cy="754045"/>
          </a:xfrm>
        </p:spPr>
        <p:txBody>
          <a:bodyPr/>
          <a:lstStyle/>
          <a:p>
            <a:r>
              <a:rPr lang="en-US" u="none" dirty="0">
                <a:latin typeface="Helvetica" pitchFamily="2" charset="0"/>
              </a:rPr>
              <a:t>AKNOWLEDGEMENTS</a:t>
            </a:r>
          </a:p>
        </p:txBody>
      </p:sp>
      <p:sp>
        <p:nvSpPr>
          <p:cNvPr id="366" name="Text Placeholder 365"/>
          <p:cNvSpPr>
            <a:spLocks noGrp="1"/>
          </p:cNvSpPr>
          <p:nvPr>
            <p:ph type="body" sz="quarter" idx="30"/>
          </p:nvPr>
        </p:nvSpPr>
        <p:spPr>
          <a:xfrm>
            <a:off x="29602356" y="39070671"/>
            <a:ext cx="13610094" cy="3785630"/>
          </a:xfrm>
        </p:spPr>
        <p:txBody>
          <a:bodyPr/>
          <a:lstStyle/>
          <a:p>
            <a:pPr>
              <a:spcBef>
                <a:spcPts val="0"/>
              </a:spcBef>
            </a:pPr>
            <a:r>
              <a:rPr lang="en-US" sz="2400" dirty="0">
                <a:effectLst/>
                <a:latin typeface="Helvetica" pitchFamily="2" charset="0"/>
              </a:rPr>
              <a:t>This research was supported by the DOE Office of Science, Office of Biological and Environmental Research (BER), grant nos. DE-SC0023189 and DE-SC0018459</a:t>
            </a:r>
            <a:r>
              <a:rPr lang="en-US" sz="2400" dirty="0">
                <a:latin typeface="Helvetica" pitchFamily="2" charset="0"/>
              </a:rPr>
              <a:t>.</a:t>
            </a:r>
            <a:r>
              <a:rPr lang="en-US" sz="2400" dirty="0">
                <a:effectLst/>
                <a:latin typeface="Helvetica" pitchFamily="2" charset="0"/>
              </a:rPr>
              <a:t> A portion of this research was performed on a project award 10.46936/fics.proj.2021.60045/60000398 under the FICUS program and used resources at the DOE Environmental Molecular Sciences Laboratory, a DOE Office of Science User Facility sponsored by the BER program and operated under Contract No. DE-AC05-76RL01830. Part of this work was also performed at Lawrence Berkeley National Laboratory supported by the U.S. Department of Energy, Office of Science, Office of BER under Contract No. DE-AC02- 05CH11231.</a:t>
            </a:r>
          </a:p>
          <a:p>
            <a:pPr>
              <a:spcBef>
                <a:spcPts val="0"/>
              </a:spcBef>
            </a:pPr>
            <a:endParaRPr lang="en-US" sz="2400" dirty="0">
              <a:latin typeface="Helvetica" pitchFamily="2" charset="0"/>
            </a:endParaRPr>
          </a:p>
        </p:txBody>
      </p:sp>
      <p:sp>
        <p:nvSpPr>
          <p:cNvPr id="404" name="Text Placeholder 403"/>
          <p:cNvSpPr>
            <a:spLocks noGrp="1"/>
          </p:cNvSpPr>
          <p:nvPr>
            <p:ph type="body" sz="quarter" idx="150"/>
          </p:nvPr>
        </p:nvSpPr>
        <p:spPr>
          <a:xfrm>
            <a:off x="8177841" y="4901852"/>
            <a:ext cx="26664281" cy="1485511"/>
          </a:xfrm>
        </p:spPr>
        <p:txBody>
          <a:bodyPr>
            <a:noAutofit/>
          </a:bodyPr>
          <a:lstStyle/>
          <a:p>
            <a:r>
              <a:rPr lang="en-US" sz="4400" i="1" baseline="30000" dirty="0">
                <a:effectLst/>
                <a:latin typeface="Helvetica" pitchFamily="2" charset="0"/>
              </a:rPr>
              <a:t>1</a:t>
            </a:r>
            <a:r>
              <a:rPr lang="en-US" sz="4400" i="1" dirty="0">
                <a:effectLst/>
                <a:latin typeface="Helvetica" pitchFamily="2" charset="0"/>
              </a:rPr>
              <a:t>University of Arizona, Tucson, AZ; </a:t>
            </a:r>
            <a:r>
              <a:rPr lang="en-US" sz="4400" i="1" baseline="30000" dirty="0">
                <a:effectLst/>
                <a:latin typeface="Helvetica" pitchFamily="2" charset="0"/>
              </a:rPr>
              <a:t>2</a:t>
            </a:r>
            <a:r>
              <a:rPr lang="en-US" sz="4400" i="1" dirty="0">
                <a:effectLst/>
                <a:latin typeface="Helvetica" pitchFamily="2" charset="0"/>
              </a:rPr>
              <a:t>Aerodyne Research, Inc., Billerica, MA; </a:t>
            </a:r>
          </a:p>
          <a:p>
            <a:r>
              <a:rPr lang="en-US" sz="4400" i="1" baseline="30000" dirty="0">
                <a:effectLst/>
                <a:latin typeface="Helvetica" pitchFamily="2" charset="0"/>
              </a:rPr>
              <a:t>3</a:t>
            </a:r>
            <a:r>
              <a:rPr lang="en-US" sz="4400" i="1" dirty="0">
                <a:effectLst/>
                <a:latin typeface="Helvetica" pitchFamily="2" charset="0"/>
              </a:rPr>
              <a:t>Pacific Northwest National Lab, Richland, WA; </a:t>
            </a:r>
            <a:r>
              <a:rPr lang="en-US" sz="4400" i="1" baseline="30000" dirty="0">
                <a:effectLst/>
                <a:latin typeface="Helvetica" pitchFamily="2" charset="0"/>
              </a:rPr>
              <a:t>4</a:t>
            </a:r>
            <a:r>
              <a:rPr lang="en-US" sz="4400" i="1" dirty="0">
                <a:effectLst/>
                <a:latin typeface="Helvetica" pitchFamily="2" charset="0"/>
              </a:rPr>
              <a:t>Lawrence Berkeley National Lab, Berkeley, CA</a:t>
            </a:r>
          </a:p>
          <a:p>
            <a:endParaRPr lang="en-US" sz="4400" dirty="0">
              <a:solidFill>
                <a:schemeClr val="accent5">
                  <a:lumMod val="50000"/>
                </a:schemeClr>
              </a:solidFill>
              <a:latin typeface="Helvetica" pitchFamily="2" charset="0"/>
            </a:endParaRPr>
          </a:p>
        </p:txBody>
      </p:sp>
      <p:sp>
        <p:nvSpPr>
          <p:cNvPr id="405" name="Text Placeholder 404"/>
          <p:cNvSpPr>
            <a:spLocks noGrp="1"/>
          </p:cNvSpPr>
          <p:nvPr>
            <p:ph type="body" sz="quarter" idx="151"/>
          </p:nvPr>
        </p:nvSpPr>
        <p:spPr>
          <a:xfrm>
            <a:off x="3149600" y="2545796"/>
            <a:ext cx="36220400" cy="1851660"/>
          </a:xfrm>
        </p:spPr>
        <p:txBody>
          <a:bodyPr>
            <a:noAutofit/>
          </a:bodyPr>
          <a:lstStyle/>
          <a:p>
            <a:r>
              <a:rPr lang="en-US" sz="4400" dirty="0">
                <a:effectLst/>
                <a:latin typeface="Helvetica" pitchFamily="2" charset="0"/>
              </a:rPr>
              <a:t>Linnea Honeker</a:t>
            </a:r>
            <a:r>
              <a:rPr lang="en-US" sz="4400" baseline="30000" dirty="0">
                <a:effectLst/>
                <a:latin typeface="Helvetica" pitchFamily="2" charset="0"/>
              </a:rPr>
              <a:t>1</a:t>
            </a:r>
            <a:r>
              <a:rPr lang="en-US" sz="4400" dirty="0">
                <a:effectLst/>
                <a:latin typeface="Helvetica" pitchFamily="2" charset="0"/>
              </a:rPr>
              <a:t>, Holly Andrews</a:t>
            </a:r>
            <a:r>
              <a:rPr lang="en-US" sz="4400" baseline="30000" dirty="0">
                <a:effectLst/>
                <a:latin typeface="Helvetica" pitchFamily="2" charset="0"/>
              </a:rPr>
              <a:t>1</a:t>
            </a:r>
            <a:r>
              <a:rPr lang="en-US" sz="4400" dirty="0">
                <a:effectLst/>
                <a:latin typeface="Helvetica" pitchFamily="2" charset="0"/>
              </a:rPr>
              <a:t>, Manjula Canagaratna</a:t>
            </a:r>
            <a:r>
              <a:rPr lang="en-US" sz="4400" baseline="30000" dirty="0">
                <a:effectLst/>
                <a:latin typeface="Helvetica" pitchFamily="2" charset="0"/>
              </a:rPr>
              <a:t>2</a:t>
            </a:r>
            <a:r>
              <a:rPr lang="en-US" sz="4400" dirty="0">
                <a:effectLst/>
                <a:latin typeface="Helvetica" pitchFamily="2" charset="0"/>
              </a:rPr>
              <a:t>, Elizabeth Lunny</a:t>
            </a:r>
            <a:r>
              <a:rPr lang="en-US" sz="4400" baseline="30000" dirty="0">
                <a:effectLst/>
                <a:latin typeface="Helvetica" pitchFamily="2" charset="0"/>
              </a:rPr>
              <a:t>2</a:t>
            </a:r>
            <a:r>
              <a:rPr lang="en-US" sz="4400" baseline="30000" dirty="0">
                <a:latin typeface="Helvetica" pitchFamily="2" charset="0"/>
              </a:rPr>
              <a:t>, </a:t>
            </a:r>
            <a:r>
              <a:rPr lang="en-US" sz="4400" dirty="0">
                <a:effectLst/>
                <a:latin typeface="Helvetica" pitchFamily="2" charset="0"/>
              </a:rPr>
              <a:t>Juliana Gil-Loaiza</a:t>
            </a:r>
            <a:r>
              <a:rPr lang="en-US" sz="4400" baseline="30000" dirty="0">
                <a:effectLst/>
                <a:latin typeface="Helvetica" pitchFamily="2" charset="0"/>
              </a:rPr>
              <a:t>1</a:t>
            </a:r>
            <a:r>
              <a:rPr lang="en-US" sz="4400" dirty="0">
                <a:effectLst/>
                <a:latin typeface="Helvetica" pitchFamily="2" charset="0"/>
              </a:rPr>
              <a:t>, Malak M. Tfaily</a:t>
            </a:r>
            <a:r>
              <a:rPr lang="en-US" sz="4400" baseline="30000" dirty="0">
                <a:effectLst/>
                <a:latin typeface="Helvetica" pitchFamily="2" charset="0"/>
              </a:rPr>
              <a:t>1</a:t>
            </a:r>
            <a:r>
              <a:rPr lang="en-US" sz="4400" dirty="0">
                <a:effectLst/>
                <a:latin typeface="Helvetica" pitchFamily="2" charset="0"/>
              </a:rPr>
              <a:t>, Jordan Krechmer</a:t>
            </a:r>
            <a:r>
              <a:rPr lang="en-US" sz="4400" baseline="30000" dirty="0">
                <a:effectLst/>
                <a:latin typeface="Helvetica" pitchFamily="2" charset="0"/>
              </a:rPr>
              <a:t>2</a:t>
            </a:r>
            <a:r>
              <a:rPr lang="en-US" sz="4400" dirty="0">
                <a:effectLst/>
                <a:latin typeface="Helvetica" pitchFamily="2" charset="0"/>
              </a:rPr>
              <a:t>, Megan Claflin</a:t>
            </a:r>
            <a:r>
              <a:rPr lang="en-US" sz="4400" baseline="30000" dirty="0">
                <a:effectLst/>
                <a:latin typeface="Helvetica" pitchFamily="2" charset="0"/>
              </a:rPr>
              <a:t>2</a:t>
            </a:r>
            <a:r>
              <a:rPr lang="en-US" sz="4400" dirty="0">
                <a:effectLst/>
                <a:latin typeface="Helvetica" pitchFamily="2" charset="0"/>
              </a:rPr>
              <a:t>, J. Rob Roscioli</a:t>
            </a:r>
            <a:r>
              <a:rPr lang="en-US" sz="4400" baseline="30000" dirty="0">
                <a:effectLst/>
                <a:latin typeface="Helvetica" pitchFamily="2" charset="0"/>
              </a:rPr>
              <a:t>2</a:t>
            </a:r>
            <a:r>
              <a:rPr lang="en-US" sz="4400" dirty="0">
                <a:effectLst/>
                <a:latin typeface="Helvetica" pitchFamily="2" charset="0"/>
              </a:rPr>
              <a:t>, Joanne Shorter</a:t>
            </a:r>
            <a:r>
              <a:rPr lang="en-US" sz="4400" baseline="30000" dirty="0">
                <a:effectLst/>
                <a:latin typeface="Helvetica" pitchFamily="2" charset="0"/>
              </a:rPr>
              <a:t>2</a:t>
            </a:r>
            <a:r>
              <a:rPr lang="en-US" sz="4400" dirty="0">
                <a:effectLst/>
                <a:latin typeface="Helvetica" pitchFamily="2" charset="0"/>
              </a:rPr>
              <a:t>, Duke Pauli</a:t>
            </a:r>
            <a:r>
              <a:rPr lang="en-US" sz="4400" baseline="30000" dirty="0">
                <a:effectLst/>
                <a:latin typeface="Helvetica" pitchFamily="2" charset="0"/>
              </a:rPr>
              <a:t>1</a:t>
            </a:r>
            <a:r>
              <a:rPr lang="en-US" sz="4400" dirty="0">
                <a:effectLst/>
                <a:latin typeface="Helvetica" pitchFamily="2" charset="0"/>
              </a:rPr>
              <a:t>, Jeffrey Demieville</a:t>
            </a:r>
            <a:r>
              <a:rPr lang="en-US" sz="4400" baseline="30000" dirty="0">
                <a:effectLst/>
                <a:latin typeface="Helvetica" pitchFamily="2" charset="0"/>
              </a:rPr>
              <a:t>1</a:t>
            </a:r>
            <a:r>
              <a:rPr lang="en-US" sz="4400" dirty="0">
                <a:effectLst/>
                <a:latin typeface="Helvetica" pitchFamily="2" charset="0"/>
              </a:rPr>
              <a:t>, Meara Clark</a:t>
            </a:r>
            <a:r>
              <a:rPr lang="en-US" sz="4400" baseline="30000" dirty="0">
                <a:effectLst/>
                <a:latin typeface="Helvetica" pitchFamily="2" charset="0"/>
              </a:rPr>
              <a:t>1</a:t>
            </a:r>
            <a:r>
              <a:rPr lang="en-US" sz="4400" dirty="0">
                <a:effectLst/>
                <a:latin typeface="Helvetica" pitchFamily="2" charset="0"/>
              </a:rPr>
              <a:t>, Justin Grigory</a:t>
            </a:r>
            <a:r>
              <a:rPr lang="en-US" sz="4400" baseline="30000" dirty="0">
                <a:effectLst/>
                <a:latin typeface="Helvetica" pitchFamily="2" charset="0"/>
              </a:rPr>
              <a:t>1</a:t>
            </a:r>
            <a:r>
              <a:rPr lang="en-US" sz="4400" dirty="0">
                <a:effectLst/>
                <a:latin typeface="Helvetica" pitchFamily="2" charset="0"/>
              </a:rPr>
              <a:t>, Robert Stanley</a:t>
            </a:r>
            <a:r>
              <a:rPr lang="en-US" sz="4400" baseline="30000" dirty="0">
                <a:effectLst/>
                <a:latin typeface="Helvetica" pitchFamily="2" charset="0"/>
              </a:rPr>
              <a:t>3</a:t>
            </a:r>
            <a:r>
              <a:rPr lang="en-US" sz="4400" dirty="0">
                <a:effectLst/>
                <a:latin typeface="Helvetica" pitchFamily="2" charset="0"/>
              </a:rPr>
              <a:t>, </a:t>
            </a:r>
            <a:r>
              <a:rPr lang="en-US" sz="4400" dirty="0" err="1">
                <a:effectLst/>
                <a:latin typeface="Helvetica" pitchFamily="2" charset="0"/>
              </a:rPr>
              <a:t>Dusan</a:t>
            </a:r>
            <a:r>
              <a:rPr lang="en-US" sz="4400" dirty="0">
                <a:effectLst/>
                <a:latin typeface="Helvetica" pitchFamily="2" charset="0"/>
              </a:rPr>
              <a:t> Velickovic</a:t>
            </a:r>
            <a:r>
              <a:rPr lang="en-US" sz="4400" baseline="30000" dirty="0">
                <a:effectLst/>
                <a:latin typeface="Helvetica" pitchFamily="2" charset="0"/>
              </a:rPr>
              <a:t>3</a:t>
            </a:r>
            <a:r>
              <a:rPr lang="en-US" sz="4400" dirty="0">
                <a:effectLst/>
                <a:latin typeface="Helvetica" pitchFamily="2" charset="0"/>
              </a:rPr>
              <a:t>, David Hoyt</a:t>
            </a:r>
            <a:r>
              <a:rPr lang="en-US" sz="4400" baseline="30000" dirty="0">
                <a:effectLst/>
                <a:latin typeface="Helvetica" pitchFamily="2" charset="0"/>
              </a:rPr>
              <a:t>3</a:t>
            </a:r>
            <a:r>
              <a:rPr lang="en-US" sz="4400" dirty="0">
                <a:effectLst/>
                <a:latin typeface="Helvetica" pitchFamily="2" charset="0"/>
              </a:rPr>
              <a:t>, Robert Young</a:t>
            </a:r>
            <a:r>
              <a:rPr lang="en-US" sz="4400" baseline="30000" dirty="0">
                <a:effectLst/>
                <a:latin typeface="Helvetica" pitchFamily="2" charset="0"/>
              </a:rPr>
              <a:t>3</a:t>
            </a:r>
            <a:r>
              <a:rPr lang="en-US" sz="4400" dirty="0">
                <a:effectLst/>
                <a:latin typeface="Helvetica" pitchFamily="2" charset="0"/>
              </a:rPr>
              <a:t>, </a:t>
            </a:r>
            <a:r>
              <a:rPr lang="en-US" sz="4400" dirty="0" err="1">
                <a:effectLst/>
                <a:latin typeface="Helvetica" pitchFamily="2" charset="0"/>
              </a:rPr>
              <a:t>Chaevien</a:t>
            </a:r>
            <a:r>
              <a:rPr lang="en-US" sz="4400" dirty="0">
                <a:effectLst/>
                <a:latin typeface="Helvetica" pitchFamily="2" charset="0"/>
              </a:rPr>
              <a:t> Clendinen</a:t>
            </a:r>
            <a:r>
              <a:rPr lang="en-US" sz="4400" baseline="30000" dirty="0">
                <a:effectLst/>
                <a:latin typeface="Helvetica" pitchFamily="2" charset="0"/>
              </a:rPr>
              <a:t>3</a:t>
            </a:r>
            <a:r>
              <a:rPr lang="en-US" sz="4400" dirty="0">
                <a:effectLst/>
                <a:latin typeface="Helvetica" pitchFamily="2" charset="0"/>
              </a:rPr>
              <a:t>, Kolby Jardine</a:t>
            </a:r>
            <a:r>
              <a:rPr lang="en-US" sz="4400" baseline="30000" dirty="0">
                <a:effectLst/>
                <a:latin typeface="Helvetica" pitchFamily="2" charset="0"/>
              </a:rPr>
              <a:t>4</a:t>
            </a:r>
            <a:r>
              <a:rPr lang="en-US" sz="4400" dirty="0">
                <a:effectLst/>
                <a:latin typeface="Helvetica" pitchFamily="2" charset="0"/>
              </a:rPr>
              <a:t>, Romy Chakraborty</a:t>
            </a:r>
            <a:r>
              <a:rPr lang="en-US" sz="4400" baseline="30000" dirty="0">
                <a:effectLst/>
                <a:latin typeface="Helvetica" pitchFamily="2" charset="0"/>
              </a:rPr>
              <a:t>4</a:t>
            </a:r>
            <a:r>
              <a:rPr lang="en-US" sz="4400" dirty="0">
                <a:effectLst/>
                <a:latin typeface="Helvetica" pitchFamily="2" charset="0"/>
              </a:rPr>
              <a:t>, Margaret Torn</a:t>
            </a:r>
            <a:r>
              <a:rPr lang="en-US" sz="4400" baseline="30000" dirty="0">
                <a:effectLst/>
                <a:latin typeface="Helvetica" pitchFamily="2" charset="0"/>
              </a:rPr>
              <a:t>4</a:t>
            </a:r>
            <a:r>
              <a:rPr lang="en-US" sz="4400" dirty="0">
                <a:effectLst/>
                <a:latin typeface="Helvetica" pitchFamily="2" charset="0"/>
              </a:rPr>
              <a:t>, Eoin Brodie</a:t>
            </a:r>
            <a:r>
              <a:rPr lang="en-US" sz="4400" baseline="30000" dirty="0">
                <a:effectLst/>
                <a:latin typeface="Helvetica" pitchFamily="2" charset="0"/>
              </a:rPr>
              <a:t>4</a:t>
            </a:r>
            <a:r>
              <a:rPr lang="en-US" sz="4400" dirty="0">
                <a:effectLst/>
                <a:latin typeface="Helvetica" pitchFamily="2" charset="0"/>
              </a:rPr>
              <a:t>, and Laura K. Meredith</a:t>
            </a:r>
            <a:r>
              <a:rPr lang="en-US" sz="4400" baseline="30000" dirty="0">
                <a:effectLst/>
                <a:latin typeface="Helvetica" pitchFamily="2" charset="0"/>
              </a:rPr>
              <a:t>1</a:t>
            </a:r>
          </a:p>
        </p:txBody>
      </p:sp>
      <p:sp>
        <p:nvSpPr>
          <p:cNvPr id="406" name="Text Placeholder 405"/>
          <p:cNvSpPr>
            <a:spLocks noGrp="1"/>
          </p:cNvSpPr>
          <p:nvPr>
            <p:ph type="body" sz="quarter" idx="153"/>
          </p:nvPr>
        </p:nvSpPr>
        <p:spPr>
          <a:xfrm>
            <a:off x="9725475" y="485018"/>
            <a:ext cx="25031921" cy="2266623"/>
          </a:xfrm>
        </p:spPr>
        <p:txBody>
          <a:bodyPr>
            <a:normAutofit fontScale="70000" lnSpcReduction="20000"/>
          </a:bodyPr>
          <a:lstStyle/>
          <a:p>
            <a:r>
              <a:rPr lang="en-US" dirty="0">
                <a:effectLst/>
                <a:latin typeface="Helvetica" pitchFamily="2" charset="0"/>
              </a:rPr>
              <a:t>Root-Mediated Impacts of Plant Volatile Organic Compound Emissions on Soil Carbon</a:t>
            </a:r>
          </a:p>
        </p:txBody>
      </p:sp>
      <p:sp>
        <p:nvSpPr>
          <p:cNvPr id="10" name="Text Placeholder 9">
            <a:extLst>
              <a:ext uri="{FF2B5EF4-FFF2-40B4-BE49-F238E27FC236}">
                <a16:creationId xmlns:a16="http://schemas.microsoft.com/office/drawing/2014/main" id="{2FE95ABA-4701-C559-AD81-C7B9E8B35372}"/>
              </a:ext>
            </a:extLst>
          </p:cNvPr>
          <p:cNvSpPr>
            <a:spLocks noGrp="1"/>
          </p:cNvSpPr>
          <p:nvPr>
            <p:ph type="body" sz="quarter" idx="11"/>
          </p:nvPr>
        </p:nvSpPr>
        <p:spPr>
          <a:xfrm>
            <a:off x="922338" y="6746666"/>
            <a:ext cx="13573126" cy="754045"/>
          </a:xfrm>
        </p:spPr>
        <p:txBody>
          <a:bodyPr/>
          <a:lstStyle/>
          <a:p>
            <a:r>
              <a:rPr lang="en-US" u="none" dirty="0">
                <a:latin typeface="Helvetica" pitchFamily="2" charset="0"/>
              </a:rPr>
              <a:t>INTRODUCTION</a:t>
            </a:r>
          </a:p>
        </p:txBody>
      </p:sp>
      <p:pic>
        <p:nvPicPr>
          <p:cNvPr id="11" name="Picture 10">
            <a:extLst>
              <a:ext uri="{FF2B5EF4-FFF2-40B4-BE49-F238E27FC236}">
                <a16:creationId xmlns:a16="http://schemas.microsoft.com/office/drawing/2014/main" id="{3B9EC20B-03A6-A950-1BB9-5905AE96D004}"/>
              </a:ext>
            </a:extLst>
          </p:cNvPr>
          <p:cNvPicPr>
            <a:picLocks noChangeAspect="1"/>
          </p:cNvPicPr>
          <p:nvPr/>
        </p:nvPicPr>
        <p:blipFill>
          <a:blip r:embed="rId3"/>
          <a:stretch>
            <a:fillRect/>
          </a:stretch>
        </p:blipFill>
        <p:spPr>
          <a:xfrm>
            <a:off x="36485920" y="41825631"/>
            <a:ext cx="5186200" cy="1293655"/>
          </a:xfrm>
          <a:prstGeom prst="rect">
            <a:avLst/>
          </a:prstGeom>
        </p:spPr>
      </p:pic>
      <p:sp>
        <p:nvSpPr>
          <p:cNvPr id="17" name="TextBox 16">
            <a:extLst>
              <a:ext uri="{FF2B5EF4-FFF2-40B4-BE49-F238E27FC236}">
                <a16:creationId xmlns:a16="http://schemas.microsoft.com/office/drawing/2014/main" id="{2B2A0C21-A185-5F68-16E5-18911191F947}"/>
              </a:ext>
            </a:extLst>
          </p:cNvPr>
          <p:cNvSpPr txBox="1"/>
          <p:nvPr/>
        </p:nvSpPr>
        <p:spPr>
          <a:xfrm>
            <a:off x="3554563" y="16239898"/>
            <a:ext cx="8156783" cy="523220"/>
          </a:xfrm>
          <a:prstGeom prst="rect">
            <a:avLst/>
          </a:prstGeom>
          <a:noFill/>
        </p:spPr>
        <p:txBody>
          <a:bodyPr wrap="square" rtlCol="0">
            <a:spAutoFit/>
          </a:bodyPr>
          <a:lstStyle/>
          <a:p>
            <a:pPr algn="ctr"/>
            <a:r>
              <a:rPr lang="en-US" sz="2800" b="1" dirty="0">
                <a:effectLst/>
                <a:latin typeface="Helvetica" pitchFamily="2" charset="0"/>
              </a:rPr>
              <a:t>Figure 1. Pathways for VOC impacts on soil C </a:t>
            </a:r>
          </a:p>
        </p:txBody>
      </p:sp>
      <p:sp>
        <p:nvSpPr>
          <p:cNvPr id="18" name="Rounded Rectangle 17">
            <a:extLst>
              <a:ext uri="{FF2B5EF4-FFF2-40B4-BE49-F238E27FC236}">
                <a16:creationId xmlns:a16="http://schemas.microsoft.com/office/drawing/2014/main" id="{0A34EB20-ADBD-46A8-E910-8C79C9A382A5}"/>
              </a:ext>
            </a:extLst>
          </p:cNvPr>
          <p:cNvSpPr/>
          <p:nvPr/>
        </p:nvSpPr>
        <p:spPr>
          <a:xfrm>
            <a:off x="29489638" y="23699478"/>
            <a:ext cx="13648674" cy="14400517"/>
          </a:xfrm>
          <a:prstGeom prst="roundRect">
            <a:avLst>
              <a:gd name="adj" fmla="val 3798"/>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Helvetica" pitchFamily="2" charset="0"/>
            </a:endParaRPr>
          </a:p>
        </p:txBody>
      </p:sp>
      <p:sp>
        <p:nvSpPr>
          <p:cNvPr id="38" name="Text Placeholder 360">
            <a:extLst>
              <a:ext uri="{FF2B5EF4-FFF2-40B4-BE49-F238E27FC236}">
                <a16:creationId xmlns:a16="http://schemas.microsoft.com/office/drawing/2014/main" id="{7FF69EB1-47F0-5E79-DDD5-58F3FFB4D113}"/>
              </a:ext>
            </a:extLst>
          </p:cNvPr>
          <p:cNvSpPr txBox="1">
            <a:spLocks/>
          </p:cNvSpPr>
          <p:nvPr/>
        </p:nvSpPr>
        <p:spPr>
          <a:xfrm>
            <a:off x="29593143" y="23753854"/>
            <a:ext cx="13576029"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u="none" dirty="0">
                <a:latin typeface="Helvetica" pitchFamily="2" charset="0"/>
              </a:rPr>
              <a:t>FUTURE DIRECTIONS</a:t>
            </a:r>
          </a:p>
        </p:txBody>
      </p:sp>
      <p:graphicFrame>
        <p:nvGraphicFramePr>
          <p:cNvPr id="45" name="Table 44">
            <a:extLst>
              <a:ext uri="{FF2B5EF4-FFF2-40B4-BE49-F238E27FC236}">
                <a16:creationId xmlns:a16="http://schemas.microsoft.com/office/drawing/2014/main" id="{45AD3A08-74FC-61F4-9764-B7E26A830600}"/>
              </a:ext>
            </a:extLst>
          </p:cNvPr>
          <p:cNvGraphicFramePr>
            <a:graphicFrameLocks noGrp="1"/>
          </p:cNvGraphicFramePr>
          <p:nvPr>
            <p:extLst>
              <p:ext uri="{D42A27DB-BD31-4B8C-83A1-F6EECF244321}">
                <p14:modId xmlns:p14="http://schemas.microsoft.com/office/powerpoint/2010/main" val="2643186755"/>
              </p:ext>
            </p:extLst>
          </p:nvPr>
        </p:nvGraphicFramePr>
        <p:xfrm>
          <a:off x="15335718" y="9027075"/>
          <a:ext cx="12957518" cy="5067300"/>
        </p:xfrm>
        <a:graphic>
          <a:graphicData uri="http://schemas.openxmlformats.org/drawingml/2006/table">
            <a:tbl>
              <a:tblPr>
                <a:tableStyleId>{5940675A-B579-460E-94D1-54222C63F5DA}</a:tableStyleId>
              </a:tblPr>
              <a:tblGrid>
                <a:gridCol w="2478341">
                  <a:extLst>
                    <a:ext uri="{9D8B030D-6E8A-4147-A177-3AD203B41FA5}">
                      <a16:colId xmlns:a16="http://schemas.microsoft.com/office/drawing/2014/main" val="2795442576"/>
                    </a:ext>
                  </a:extLst>
                </a:gridCol>
                <a:gridCol w="2044245">
                  <a:extLst>
                    <a:ext uri="{9D8B030D-6E8A-4147-A177-3AD203B41FA5}">
                      <a16:colId xmlns:a16="http://schemas.microsoft.com/office/drawing/2014/main" val="616311006"/>
                    </a:ext>
                  </a:extLst>
                </a:gridCol>
                <a:gridCol w="1802453">
                  <a:extLst>
                    <a:ext uri="{9D8B030D-6E8A-4147-A177-3AD203B41FA5}">
                      <a16:colId xmlns:a16="http://schemas.microsoft.com/office/drawing/2014/main" val="229806881"/>
                    </a:ext>
                  </a:extLst>
                </a:gridCol>
                <a:gridCol w="3576611">
                  <a:extLst>
                    <a:ext uri="{9D8B030D-6E8A-4147-A177-3AD203B41FA5}">
                      <a16:colId xmlns:a16="http://schemas.microsoft.com/office/drawing/2014/main" val="3535626011"/>
                    </a:ext>
                  </a:extLst>
                </a:gridCol>
                <a:gridCol w="3055868">
                  <a:extLst>
                    <a:ext uri="{9D8B030D-6E8A-4147-A177-3AD203B41FA5}">
                      <a16:colId xmlns:a16="http://schemas.microsoft.com/office/drawing/2014/main" val="3911629486"/>
                    </a:ext>
                  </a:extLst>
                </a:gridCol>
              </a:tblGrid>
              <a:tr h="839621">
                <a:tc>
                  <a:txBody>
                    <a:bodyPr/>
                    <a:lstStyle/>
                    <a:p>
                      <a:pPr algn="ctr" rtl="0" fontAlgn="t">
                        <a:spcBef>
                          <a:spcPts val="0"/>
                        </a:spcBef>
                        <a:spcAft>
                          <a:spcPts val="0"/>
                        </a:spcAft>
                      </a:pPr>
                      <a:r>
                        <a:rPr lang="en-US" sz="2200" b="1" u="none" strike="noStrike" dirty="0">
                          <a:solidFill>
                            <a:srgbClr val="000000"/>
                          </a:solidFill>
                          <a:effectLst/>
                        </a:rPr>
                        <a:t>Sampling date</a:t>
                      </a:r>
                      <a:endParaRPr lang="en-US" sz="2200" b="1" dirty="0">
                        <a:effectLst/>
                      </a:endParaRPr>
                    </a:p>
                  </a:txBody>
                  <a:tcPr marL="95250" marR="95250" marT="95250" marB="95250" anchor="ctr"/>
                </a:tc>
                <a:tc>
                  <a:txBody>
                    <a:bodyPr/>
                    <a:lstStyle/>
                    <a:p>
                      <a:pPr algn="ctr" rtl="0" fontAlgn="t">
                        <a:spcBef>
                          <a:spcPts val="0"/>
                        </a:spcBef>
                        <a:spcAft>
                          <a:spcPts val="0"/>
                        </a:spcAft>
                      </a:pPr>
                      <a:r>
                        <a:rPr lang="en-US" sz="2200" b="1" u="none" strike="noStrike" dirty="0">
                          <a:solidFill>
                            <a:srgbClr val="000000"/>
                          </a:solidFill>
                          <a:effectLst/>
                        </a:rPr>
                        <a:t>Productivity genotype</a:t>
                      </a:r>
                      <a:endParaRPr lang="en-US" sz="2200" b="1" dirty="0">
                        <a:effectLst/>
                      </a:endParaRPr>
                    </a:p>
                  </a:txBody>
                  <a:tcPr marL="95250" marR="95250" marT="95250" marB="95250" anchor="ctr"/>
                </a:tc>
                <a:tc>
                  <a:txBody>
                    <a:bodyPr/>
                    <a:lstStyle/>
                    <a:p>
                      <a:pPr algn="ctr" rtl="0" fontAlgn="t">
                        <a:spcBef>
                          <a:spcPts val="0"/>
                        </a:spcBef>
                        <a:spcAft>
                          <a:spcPts val="0"/>
                        </a:spcAft>
                      </a:pPr>
                      <a:r>
                        <a:rPr lang="en-US" sz="2200" b="1" u="none" strike="noStrike" dirty="0">
                          <a:solidFill>
                            <a:srgbClr val="000000"/>
                          </a:solidFill>
                          <a:effectLst/>
                        </a:rPr>
                        <a:t>Partition</a:t>
                      </a:r>
                      <a:endParaRPr lang="en-US" sz="2200" b="1" dirty="0">
                        <a:effectLst/>
                      </a:endParaRPr>
                    </a:p>
                  </a:txBody>
                  <a:tcPr marL="95250" marR="95250" marT="95250" marB="95250" anchor="ctr"/>
                </a:tc>
                <a:tc>
                  <a:txBody>
                    <a:bodyPr/>
                    <a:lstStyle/>
                    <a:p>
                      <a:pPr algn="ctr" rtl="0" fontAlgn="t">
                        <a:spcBef>
                          <a:spcPts val="0"/>
                        </a:spcBef>
                        <a:spcAft>
                          <a:spcPts val="0"/>
                        </a:spcAft>
                      </a:pPr>
                      <a:r>
                        <a:rPr lang="en-US" sz="2200" b="1" u="none" strike="noStrike" dirty="0">
                          <a:solidFill>
                            <a:srgbClr val="000000"/>
                          </a:solidFill>
                          <a:effectLst/>
                        </a:rPr>
                        <a:t>Total metabolite concentration (µM)</a:t>
                      </a:r>
                      <a:endParaRPr lang="en-US" sz="2200" b="1" dirty="0">
                        <a:effectLst/>
                      </a:endParaRPr>
                    </a:p>
                  </a:txBody>
                  <a:tcPr marL="95250" marR="95250" marT="95250" marB="95250" anchor="ctr"/>
                </a:tc>
                <a:tc>
                  <a:txBody>
                    <a:bodyPr/>
                    <a:lstStyle/>
                    <a:p>
                      <a:pPr algn="ctr" rtl="0" fontAlgn="t">
                        <a:spcBef>
                          <a:spcPts val="0"/>
                        </a:spcBef>
                        <a:spcAft>
                          <a:spcPts val="0"/>
                        </a:spcAft>
                      </a:pPr>
                      <a:r>
                        <a:rPr lang="el-GR" sz="2200" b="1" u="none" strike="noStrike" dirty="0">
                          <a:solidFill>
                            <a:srgbClr val="000000"/>
                          </a:solidFill>
                          <a:effectLst/>
                        </a:rPr>
                        <a:t>Δ</a:t>
                      </a:r>
                      <a:r>
                        <a:rPr lang="en-US" sz="2200" b="1" u="none" strike="noStrike" dirty="0">
                          <a:solidFill>
                            <a:srgbClr val="000000"/>
                          </a:solidFill>
                          <a:effectLst/>
                        </a:rPr>
                        <a:t> metabolome </a:t>
                      </a:r>
                    </a:p>
                    <a:p>
                      <a:pPr algn="ctr" rtl="0" fontAlgn="t">
                        <a:spcBef>
                          <a:spcPts val="0"/>
                        </a:spcBef>
                        <a:spcAft>
                          <a:spcPts val="0"/>
                        </a:spcAft>
                      </a:pPr>
                      <a:r>
                        <a:rPr lang="en-US" sz="2200" b="1" u="none" strike="noStrike" dirty="0">
                          <a:solidFill>
                            <a:srgbClr val="000000"/>
                          </a:solidFill>
                          <a:effectLst/>
                        </a:rPr>
                        <a:t>(Root-Soil (µM))</a:t>
                      </a:r>
                      <a:endParaRPr lang="en-US" sz="2200" b="1" dirty="0">
                        <a:effectLst/>
                      </a:endParaRPr>
                    </a:p>
                  </a:txBody>
                  <a:tcPr marL="95250" marR="95250" marT="95250" marB="95250" anchor="ctr"/>
                </a:tc>
                <a:extLst>
                  <a:ext uri="{0D108BD9-81ED-4DB2-BD59-A6C34878D82A}">
                    <a16:rowId xmlns:a16="http://schemas.microsoft.com/office/drawing/2014/main" val="722505769"/>
                  </a:ext>
                </a:extLst>
              </a:tr>
              <a:tr h="506548">
                <a:tc rowSpan="4">
                  <a:txBody>
                    <a:bodyPr/>
                    <a:lstStyle/>
                    <a:p>
                      <a:pPr algn="ctr" rtl="0" fontAlgn="t">
                        <a:spcBef>
                          <a:spcPts val="0"/>
                        </a:spcBef>
                        <a:spcAft>
                          <a:spcPts val="0"/>
                        </a:spcAft>
                      </a:pPr>
                      <a:r>
                        <a:rPr lang="en-US" sz="2200" b="1" dirty="0">
                          <a:effectLst/>
                        </a:rPr>
                        <a:t>July 2021</a:t>
                      </a:r>
                    </a:p>
                    <a:p>
                      <a:pPr algn="ctr" rtl="0" fontAlgn="t">
                        <a:spcBef>
                          <a:spcPts val="0"/>
                        </a:spcBef>
                        <a:spcAft>
                          <a:spcPts val="0"/>
                        </a:spcAft>
                      </a:pPr>
                      <a:r>
                        <a:rPr lang="en-US" sz="2200" b="1" dirty="0">
                          <a:effectLst/>
                        </a:rPr>
                        <a:t>(Pre-monsoon)</a:t>
                      </a:r>
                    </a:p>
                  </a:txBody>
                  <a:tcPr marL="95250" marR="95250" marT="95250" marB="95250" anchor="ctr"/>
                </a:tc>
                <a:tc rowSpan="2">
                  <a:txBody>
                    <a:bodyPr/>
                    <a:lstStyle/>
                    <a:p>
                      <a:pPr algn="ctr" rtl="0" fontAlgn="t">
                        <a:spcBef>
                          <a:spcPts val="0"/>
                        </a:spcBef>
                        <a:spcAft>
                          <a:spcPts val="0"/>
                        </a:spcAft>
                      </a:pPr>
                      <a:r>
                        <a:rPr lang="en-US" sz="2200" b="0" u="none" strike="noStrike" dirty="0">
                          <a:solidFill>
                            <a:srgbClr val="F9766D"/>
                          </a:solidFill>
                          <a:effectLst/>
                        </a:rPr>
                        <a:t>Low</a:t>
                      </a:r>
                      <a:endParaRPr lang="en-US" sz="2200" dirty="0">
                        <a:solidFill>
                          <a:srgbClr val="F9766D"/>
                        </a:solidFill>
                        <a:effectLst/>
                      </a:endParaRPr>
                    </a:p>
                  </a:txBody>
                  <a:tcPr marL="95250" marR="95250" marT="95250" marB="95250" anchor="ctr"/>
                </a:tc>
                <a:tc>
                  <a:txBody>
                    <a:bodyPr/>
                    <a:lstStyle/>
                    <a:p>
                      <a:pPr algn="ctr" rtl="0" fontAlgn="t">
                        <a:spcBef>
                          <a:spcPts val="0"/>
                        </a:spcBef>
                        <a:spcAft>
                          <a:spcPts val="0"/>
                        </a:spcAft>
                      </a:pPr>
                      <a:r>
                        <a:rPr lang="en-US" sz="2200" b="0" u="none" strike="noStrike" dirty="0">
                          <a:solidFill>
                            <a:srgbClr val="000000"/>
                          </a:solidFill>
                          <a:effectLst/>
                        </a:rPr>
                        <a:t>Root</a:t>
                      </a:r>
                      <a:endParaRPr lang="en-US" sz="2200" dirty="0">
                        <a:effectLst/>
                      </a:endParaRPr>
                    </a:p>
                  </a:txBody>
                  <a:tcPr marL="95250" marR="95250" marT="95250" marB="95250" anchor="ctr"/>
                </a:tc>
                <a:tc>
                  <a:txBody>
                    <a:bodyPr/>
                    <a:lstStyle/>
                    <a:p>
                      <a:pPr algn="ctr" rtl="0" fontAlgn="t">
                        <a:spcBef>
                          <a:spcPts val="0"/>
                        </a:spcBef>
                        <a:spcAft>
                          <a:spcPts val="0"/>
                        </a:spcAft>
                      </a:pPr>
                      <a:r>
                        <a:rPr lang="en-US" sz="2200" b="1" u="none" strike="noStrike" dirty="0">
                          <a:solidFill>
                            <a:srgbClr val="000000"/>
                          </a:solidFill>
                          <a:effectLst/>
                        </a:rPr>
                        <a:t>21,750</a:t>
                      </a:r>
                      <a:r>
                        <a:rPr lang="en-US" sz="2200" b="0" u="none" strike="noStrike" dirty="0">
                          <a:solidFill>
                            <a:srgbClr val="000000"/>
                          </a:solidFill>
                          <a:effectLst/>
                        </a:rPr>
                        <a:t> ± 3696</a:t>
                      </a:r>
                      <a:endParaRPr lang="en-US" sz="2200" dirty="0">
                        <a:effectLst/>
                      </a:endParaRPr>
                    </a:p>
                  </a:txBody>
                  <a:tcPr marL="95250" marR="95250" marT="95250" marB="95250" anchor="ctr"/>
                </a:tc>
                <a:tc rowSpan="2">
                  <a:txBody>
                    <a:bodyPr/>
                    <a:lstStyle/>
                    <a:p>
                      <a:pPr algn="ctr" rtl="0" fontAlgn="t">
                        <a:spcBef>
                          <a:spcPts val="0"/>
                        </a:spcBef>
                        <a:spcAft>
                          <a:spcPts val="0"/>
                        </a:spcAft>
                      </a:pPr>
                      <a:r>
                        <a:rPr lang="en-US" sz="2200" b="1" u="none" strike="noStrike" dirty="0">
                          <a:solidFill>
                            <a:srgbClr val="F9766D"/>
                          </a:solidFill>
                          <a:effectLst/>
                        </a:rPr>
                        <a:t>20,918</a:t>
                      </a:r>
                      <a:r>
                        <a:rPr lang="en-US" sz="2200" b="0" u="none" strike="noStrike" dirty="0">
                          <a:solidFill>
                            <a:srgbClr val="F9766D"/>
                          </a:solidFill>
                          <a:effectLst/>
                        </a:rPr>
                        <a:t> ± 3719</a:t>
                      </a:r>
                      <a:endParaRPr lang="en-US" sz="2200" dirty="0">
                        <a:solidFill>
                          <a:srgbClr val="F9766D"/>
                        </a:solidFill>
                        <a:effectLst/>
                      </a:endParaRPr>
                    </a:p>
                  </a:txBody>
                  <a:tcPr marL="95250" marR="95250" marT="95250" marB="95250" anchor="ctr"/>
                </a:tc>
                <a:extLst>
                  <a:ext uri="{0D108BD9-81ED-4DB2-BD59-A6C34878D82A}">
                    <a16:rowId xmlns:a16="http://schemas.microsoft.com/office/drawing/2014/main" val="3418805954"/>
                  </a:ext>
                </a:extLst>
              </a:tr>
              <a:tr h="506548">
                <a:tc vMerge="1">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Label 1</a:t>
                      </a:r>
                      <a:endParaRPr lang="en-US" sz="20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vMerge="1">
                  <a:txBody>
                    <a:bodyPr/>
                    <a:lstStyle/>
                    <a:p>
                      <a:pPr algn="ctr" rtl="0" fontAlgn="t">
                        <a:spcBef>
                          <a:spcPts val="0"/>
                        </a:spcBef>
                        <a:spcAft>
                          <a:spcPts val="0"/>
                        </a:spcAft>
                      </a:pPr>
                      <a:r>
                        <a:rPr lang="en-US" sz="2000" b="0" u="none" strike="noStrike" dirty="0">
                          <a:solidFill>
                            <a:srgbClr val="01BFC4"/>
                          </a:solidFill>
                          <a:effectLst/>
                        </a:rPr>
                        <a:t>Low</a:t>
                      </a:r>
                      <a:endParaRPr lang="en-US" sz="2000" dirty="0">
                        <a:solidFill>
                          <a:srgbClr val="01BFC4"/>
                        </a:solidFill>
                        <a:effectLst/>
                      </a:endParaRPr>
                    </a:p>
                  </a:txBody>
                  <a:tcPr marL="95250" marR="95250" marT="95250" marB="95250" anchor="ctr"/>
                </a:tc>
                <a:tc>
                  <a:txBody>
                    <a:bodyPr/>
                    <a:lstStyle/>
                    <a:p>
                      <a:pPr algn="ctr" rtl="0" fontAlgn="t">
                        <a:spcBef>
                          <a:spcPts val="0"/>
                        </a:spcBef>
                        <a:spcAft>
                          <a:spcPts val="0"/>
                        </a:spcAft>
                      </a:pPr>
                      <a:r>
                        <a:rPr lang="en-US" sz="2200" b="0" u="none" strike="noStrike" dirty="0">
                          <a:solidFill>
                            <a:srgbClr val="000000"/>
                          </a:solidFill>
                          <a:effectLst/>
                        </a:rPr>
                        <a:t>Soil</a:t>
                      </a:r>
                      <a:endParaRPr lang="en-US" sz="2200" dirty="0">
                        <a:effectLst/>
                      </a:endParaRPr>
                    </a:p>
                  </a:txBody>
                  <a:tcPr marL="95250" marR="95250" marT="95250" marB="95250" anchor="ctr"/>
                </a:tc>
                <a:tc>
                  <a:txBody>
                    <a:bodyPr/>
                    <a:lstStyle/>
                    <a:p>
                      <a:pPr algn="ctr" rtl="0" fontAlgn="t">
                        <a:spcBef>
                          <a:spcPts val="0"/>
                        </a:spcBef>
                        <a:spcAft>
                          <a:spcPts val="0"/>
                        </a:spcAft>
                      </a:pPr>
                      <a:r>
                        <a:rPr lang="en-US" sz="2200" b="1" u="none" strike="noStrike" dirty="0">
                          <a:solidFill>
                            <a:srgbClr val="000000"/>
                          </a:solidFill>
                          <a:effectLst/>
                        </a:rPr>
                        <a:t>749</a:t>
                      </a:r>
                      <a:r>
                        <a:rPr lang="en-US" sz="2200" b="0" u="none" strike="noStrike" dirty="0">
                          <a:solidFill>
                            <a:srgbClr val="000000"/>
                          </a:solidFill>
                          <a:effectLst/>
                        </a:rPr>
                        <a:t> ± 70</a:t>
                      </a:r>
                      <a:endParaRPr lang="en-US" sz="2200" dirty="0">
                        <a:effectLst/>
                      </a:endParaRPr>
                    </a:p>
                  </a:txBody>
                  <a:tcPr marL="95250" marR="95250" marT="95250" marB="95250" anchor="ctr"/>
                </a:tc>
                <a:tc vMerge="1">
                  <a:txBody>
                    <a:bodyPr/>
                    <a:lstStyle/>
                    <a:p>
                      <a:endParaRPr lang="en-US"/>
                    </a:p>
                  </a:txBody>
                  <a:tcPr/>
                </a:tc>
                <a:extLst>
                  <a:ext uri="{0D108BD9-81ED-4DB2-BD59-A6C34878D82A}">
                    <a16:rowId xmlns:a16="http://schemas.microsoft.com/office/drawing/2014/main" val="144335924"/>
                  </a:ext>
                </a:extLst>
              </a:tr>
              <a:tr h="506548">
                <a:tc vMerge="1">
                  <a:txBody>
                    <a:bodyPr/>
                    <a:lstStyle/>
                    <a:p>
                      <a:pPr rtl="0" fontAlgn="t">
                        <a:spcBef>
                          <a:spcPts val="0"/>
                        </a:spcBef>
                        <a:spcAft>
                          <a:spcPts val="0"/>
                        </a:spcAft>
                      </a:pPr>
                      <a:r>
                        <a:rPr lang="en-US" sz="2000" b="0" i="0" u="none" strike="noStrike">
                          <a:solidFill>
                            <a:srgbClr val="000000"/>
                          </a:solidFill>
                          <a:effectLst/>
                          <a:latin typeface="Arial" panose="020B0604020202020204" pitchFamily="34" charset="0"/>
                        </a:rPr>
                        <a:t>Label 1 (July 2021)</a:t>
                      </a:r>
                      <a:endParaRPr lang="en-US" sz="200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rowSpan="2">
                  <a:txBody>
                    <a:bodyPr/>
                    <a:lstStyle/>
                    <a:p>
                      <a:pPr algn="ctr" rtl="0" fontAlgn="t">
                        <a:spcBef>
                          <a:spcPts val="0"/>
                        </a:spcBef>
                        <a:spcAft>
                          <a:spcPts val="0"/>
                        </a:spcAft>
                      </a:pPr>
                      <a:r>
                        <a:rPr lang="en-US" sz="2200" b="0" u="none" strike="noStrike" dirty="0">
                          <a:solidFill>
                            <a:srgbClr val="01BFC4"/>
                          </a:solidFill>
                          <a:effectLst/>
                        </a:rPr>
                        <a:t>High</a:t>
                      </a:r>
                    </a:p>
                  </a:txBody>
                  <a:tcPr marL="95250" marR="95250" marT="95250" marB="95250" anchor="ctr"/>
                </a:tc>
                <a:tc>
                  <a:txBody>
                    <a:bodyPr/>
                    <a:lstStyle/>
                    <a:p>
                      <a:pPr algn="ctr" rtl="0" fontAlgn="t">
                        <a:spcBef>
                          <a:spcPts val="0"/>
                        </a:spcBef>
                        <a:spcAft>
                          <a:spcPts val="0"/>
                        </a:spcAft>
                      </a:pPr>
                      <a:r>
                        <a:rPr lang="en-US" sz="2200" b="0" u="none" strike="noStrike" dirty="0">
                          <a:solidFill>
                            <a:srgbClr val="000000"/>
                          </a:solidFill>
                          <a:effectLst/>
                        </a:rPr>
                        <a:t>Root</a:t>
                      </a:r>
                      <a:endParaRPr lang="en-US" sz="2200" dirty="0">
                        <a:effectLst/>
                      </a:endParaRPr>
                    </a:p>
                  </a:txBody>
                  <a:tcPr marL="95250" marR="95250" marT="95250" marB="95250" anchor="ctr"/>
                </a:tc>
                <a:tc>
                  <a:txBody>
                    <a:bodyPr/>
                    <a:lstStyle/>
                    <a:p>
                      <a:pPr algn="ctr" rtl="0" fontAlgn="t">
                        <a:spcBef>
                          <a:spcPts val="0"/>
                        </a:spcBef>
                        <a:spcAft>
                          <a:spcPts val="0"/>
                        </a:spcAft>
                      </a:pPr>
                      <a:r>
                        <a:rPr lang="en-US" sz="2200" b="1" u="none" strike="noStrike" dirty="0">
                          <a:solidFill>
                            <a:srgbClr val="000000"/>
                          </a:solidFill>
                          <a:effectLst/>
                        </a:rPr>
                        <a:t>19,541</a:t>
                      </a:r>
                      <a:r>
                        <a:rPr lang="en-US" sz="2200" b="0" u="none" strike="noStrike" dirty="0">
                          <a:solidFill>
                            <a:srgbClr val="000000"/>
                          </a:solidFill>
                          <a:effectLst/>
                        </a:rPr>
                        <a:t> ± 5477</a:t>
                      </a:r>
                      <a:endParaRPr lang="en-US" sz="2200" dirty="0">
                        <a:effectLst/>
                      </a:endParaRPr>
                    </a:p>
                  </a:txBody>
                  <a:tcPr marL="95250" marR="95250" marT="95250" marB="95250" anchor="ctr"/>
                </a:tc>
                <a:tc rowSpan="2">
                  <a:txBody>
                    <a:bodyPr/>
                    <a:lstStyle/>
                    <a:p>
                      <a:pPr algn="ctr" rtl="0" fontAlgn="t">
                        <a:spcBef>
                          <a:spcPts val="0"/>
                        </a:spcBef>
                        <a:spcAft>
                          <a:spcPts val="0"/>
                        </a:spcAft>
                      </a:pPr>
                      <a:r>
                        <a:rPr lang="en-US" sz="2200" b="1" u="none" strike="noStrike" dirty="0">
                          <a:solidFill>
                            <a:srgbClr val="01BFC4"/>
                          </a:solidFill>
                          <a:effectLst/>
                        </a:rPr>
                        <a:t>18,416</a:t>
                      </a:r>
                      <a:r>
                        <a:rPr lang="en-US" sz="2200" b="0" u="none" strike="noStrike" dirty="0">
                          <a:solidFill>
                            <a:srgbClr val="01BFC4"/>
                          </a:solidFill>
                          <a:effectLst/>
                        </a:rPr>
                        <a:t> ± 5622</a:t>
                      </a:r>
                      <a:endParaRPr lang="en-US" sz="2200" dirty="0">
                        <a:solidFill>
                          <a:srgbClr val="01BFC4"/>
                        </a:solidFill>
                        <a:effectLst/>
                      </a:endParaRPr>
                    </a:p>
                  </a:txBody>
                  <a:tcPr marL="95250" marR="95250" marT="95250" marB="95250" anchor="ctr"/>
                </a:tc>
                <a:extLst>
                  <a:ext uri="{0D108BD9-81ED-4DB2-BD59-A6C34878D82A}">
                    <a16:rowId xmlns:a16="http://schemas.microsoft.com/office/drawing/2014/main" val="979755420"/>
                  </a:ext>
                </a:extLst>
              </a:tr>
              <a:tr h="506548">
                <a:tc vMerge="1">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Label 1 (July 2021)</a:t>
                      </a:r>
                      <a:endParaRPr lang="en-US" sz="20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vMerge="1">
                  <a:txBody>
                    <a:bodyPr/>
                    <a:lstStyle/>
                    <a:p>
                      <a:pPr algn="ctr" rtl="0" fontAlgn="t">
                        <a:spcBef>
                          <a:spcPts val="0"/>
                        </a:spcBef>
                        <a:spcAft>
                          <a:spcPts val="0"/>
                        </a:spcAft>
                      </a:pPr>
                      <a:r>
                        <a:rPr lang="en-US" sz="2000" b="0" u="none" strike="noStrike" dirty="0">
                          <a:solidFill>
                            <a:srgbClr val="F9766D"/>
                          </a:solidFill>
                          <a:effectLst/>
                        </a:rPr>
                        <a:t>High</a:t>
                      </a:r>
                      <a:endParaRPr lang="en-US" sz="2000" dirty="0">
                        <a:solidFill>
                          <a:srgbClr val="F9766D"/>
                        </a:solidFill>
                        <a:effectLst/>
                      </a:endParaRPr>
                    </a:p>
                  </a:txBody>
                  <a:tcPr marL="95250" marR="95250" marT="95250" marB="95250" anchor="ctr"/>
                </a:tc>
                <a:tc>
                  <a:txBody>
                    <a:bodyPr/>
                    <a:lstStyle/>
                    <a:p>
                      <a:pPr algn="ctr" rtl="0" fontAlgn="t">
                        <a:spcBef>
                          <a:spcPts val="0"/>
                        </a:spcBef>
                        <a:spcAft>
                          <a:spcPts val="0"/>
                        </a:spcAft>
                      </a:pPr>
                      <a:r>
                        <a:rPr lang="en-US" sz="2200" b="0" u="none" strike="noStrike" dirty="0">
                          <a:solidFill>
                            <a:srgbClr val="000000"/>
                          </a:solidFill>
                          <a:effectLst/>
                        </a:rPr>
                        <a:t>Soil</a:t>
                      </a:r>
                      <a:endParaRPr lang="en-US" sz="2200" dirty="0">
                        <a:effectLst/>
                      </a:endParaRPr>
                    </a:p>
                  </a:txBody>
                  <a:tcPr marL="95250" marR="95250" marT="95250" marB="95250" anchor="ctr"/>
                </a:tc>
                <a:tc>
                  <a:txBody>
                    <a:bodyPr/>
                    <a:lstStyle/>
                    <a:p>
                      <a:pPr algn="ctr" rtl="0" fontAlgn="t">
                        <a:spcBef>
                          <a:spcPts val="0"/>
                        </a:spcBef>
                        <a:spcAft>
                          <a:spcPts val="0"/>
                        </a:spcAft>
                      </a:pPr>
                      <a:r>
                        <a:rPr lang="en-US" sz="2200" b="1" u="none" strike="noStrike" dirty="0">
                          <a:solidFill>
                            <a:srgbClr val="000000"/>
                          </a:solidFill>
                          <a:effectLst/>
                        </a:rPr>
                        <a:t>1703 </a:t>
                      </a:r>
                      <a:r>
                        <a:rPr lang="en-US" sz="2200" b="0" u="none" strike="noStrike" dirty="0">
                          <a:solidFill>
                            <a:srgbClr val="000000"/>
                          </a:solidFill>
                          <a:effectLst/>
                        </a:rPr>
                        <a:t>± 316</a:t>
                      </a:r>
                      <a:endParaRPr lang="en-US" sz="2200" dirty="0">
                        <a:effectLst/>
                      </a:endParaRPr>
                    </a:p>
                  </a:txBody>
                  <a:tcPr marL="95250" marR="95250" marT="95250" marB="95250" anchor="ctr"/>
                </a:tc>
                <a:tc vMerge="1">
                  <a:txBody>
                    <a:bodyPr/>
                    <a:lstStyle/>
                    <a:p>
                      <a:endParaRPr lang="en-US"/>
                    </a:p>
                  </a:txBody>
                  <a:tcPr/>
                </a:tc>
                <a:extLst>
                  <a:ext uri="{0D108BD9-81ED-4DB2-BD59-A6C34878D82A}">
                    <a16:rowId xmlns:a16="http://schemas.microsoft.com/office/drawing/2014/main" val="3376820492"/>
                  </a:ext>
                </a:extLst>
              </a:tr>
              <a:tr h="506548">
                <a:tc rowSpan="4">
                  <a:txBody>
                    <a:bodyPr/>
                    <a:lstStyle/>
                    <a:p>
                      <a:pPr algn="ctr" rtl="0" fontAlgn="t">
                        <a:spcBef>
                          <a:spcPts val="0"/>
                        </a:spcBef>
                        <a:spcAft>
                          <a:spcPts val="0"/>
                        </a:spcAft>
                      </a:pPr>
                      <a:r>
                        <a:rPr lang="en-US" sz="2200" b="1" dirty="0">
                          <a:effectLst/>
                        </a:rPr>
                        <a:t>September 2021</a:t>
                      </a:r>
                    </a:p>
                    <a:p>
                      <a:pPr algn="ctr" rtl="0" fontAlgn="t">
                        <a:spcBef>
                          <a:spcPts val="0"/>
                        </a:spcBef>
                        <a:spcAft>
                          <a:spcPts val="0"/>
                        </a:spcAft>
                      </a:pPr>
                      <a:r>
                        <a:rPr lang="en-US" sz="2200" b="1" dirty="0">
                          <a:effectLst/>
                        </a:rPr>
                        <a:t>(Post-monsoon/ flowering)</a:t>
                      </a:r>
                    </a:p>
                  </a:txBody>
                  <a:tcPr marL="95250" marR="95250" marT="95250" marB="95250" anchor="ctr"/>
                </a:tc>
                <a:tc rowSpan="2">
                  <a:txBody>
                    <a:bodyPr/>
                    <a:lstStyle/>
                    <a:p>
                      <a:pPr algn="ctr" rtl="0" fontAlgn="t">
                        <a:spcBef>
                          <a:spcPts val="0"/>
                        </a:spcBef>
                        <a:spcAft>
                          <a:spcPts val="0"/>
                        </a:spcAft>
                      </a:pPr>
                      <a:r>
                        <a:rPr lang="en-US" sz="2200" b="0" u="none" strike="noStrike" dirty="0">
                          <a:solidFill>
                            <a:srgbClr val="F9766D"/>
                          </a:solidFill>
                          <a:effectLst/>
                        </a:rPr>
                        <a:t>Low</a:t>
                      </a:r>
                    </a:p>
                  </a:txBody>
                  <a:tcPr marL="95250" marR="95250" marT="95250" marB="95250" anchor="ctr"/>
                </a:tc>
                <a:tc>
                  <a:txBody>
                    <a:bodyPr/>
                    <a:lstStyle/>
                    <a:p>
                      <a:pPr algn="ctr" rtl="0" fontAlgn="t">
                        <a:spcBef>
                          <a:spcPts val="0"/>
                        </a:spcBef>
                        <a:spcAft>
                          <a:spcPts val="0"/>
                        </a:spcAft>
                      </a:pPr>
                      <a:r>
                        <a:rPr lang="en-US" sz="2200" b="0" u="none" strike="noStrike" dirty="0">
                          <a:solidFill>
                            <a:srgbClr val="000000"/>
                          </a:solidFill>
                          <a:effectLst/>
                        </a:rPr>
                        <a:t>Root</a:t>
                      </a:r>
                      <a:endParaRPr lang="en-US" sz="2200" dirty="0">
                        <a:effectLst/>
                      </a:endParaRPr>
                    </a:p>
                  </a:txBody>
                  <a:tcPr marL="95250" marR="95250" marT="95250" marB="95250" anchor="ctr"/>
                </a:tc>
                <a:tc>
                  <a:txBody>
                    <a:bodyPr/>
                    <a:lstStyle/>
                    <a:p>
                      <a:pPr algn="ctr" rtl="0" fontAlgn="t">
                        <a:spcBef>
                          <a:spcPts val="0"/>
                        </a:spcBef>
                        <a:spcAft>
                          <a:spcPts val="0"/>
                        </a:spcAft>
                      </a:pPr>
                      <a:r>
                        <a:rPr lang="en-US" sz="2200" b="1" u="none" strike="noStrike" dirty="0">
                          <a:solidFill>
                            <a:srgbClr val="000000"/>
                          </a:solidFill>
                          <a:effectLst/>
                        </a:rPr>
                        <a:t>52,588</a:t>
                      </a:r>
                      <a:r>
                        <a:rPr lang="en-US" sz="2200" b="0" u="none" strike="noStrike" dirty="0">
                          <a:solidFill>
                            <a:srgbClr val="000000"/>
                          </a:solidFill>
                          <a:effectLst/>
                        </a:rPr>
                        <a:t> ± 10,890</a:t>
                      </a:r>
                      <a:endParaRPr lang="en-US" sz="2200" dirty="0">
                        <a:effectLst/>
                      </a:endParaRPr>
                    </a:p>
                  </a:txBody>
                  <a:tcPr marL="95250" marR="95250" marT="95250" marB="95250" anchor="ctr"/>
                </a:tc>
                <a:tc rowSpan="2">
                  <a:txBody>
                    <a:bodyPr/>
                    <a:lstStyle/>
                    <a:p>
                      <a:pPr algn="ctr" rtl="0" fontAlgn="t">
                        <a:spcBef>
                          <a:spcPts val="0"/>
                        </a:spcBef>
                        <a:spcAft>
                          <a:spcPts val="0"/>
                        </a:spcAft>
                      </a:pPr>
                      <a:r>
                        <a:rPr lang="en-US" sz="2200" b="1" u="none" strike="noStrike" dirty="0">
                          <a:solidFill>
                            <a:srgbClr val="F9766D"/>
                          </a:solidFill>
                          <a:effectLst/>
                        </a:rPr>
                        <a:t>54,595</a:t>
                      </a:r>
                      <a:r>
                        <a:rPr lang="en-US" sz="2200" b="0" u="none" strike="noStrike" dirty="0">
                          <a:solidFill>
                            <a:srgbClr val="F9766D"/>
                          </a:solidFill>
                          <a:effectLst/>
                        </a:rPr>
                        <a:t> ± 12,732</a:t>
                      </a:r>
                      <a:endParaRPr lang="en-US" sz="2200" dirty="0">
                        <a:solidFill>
                          <a:srgbClr val="F9766D"/>
                        </a:solidFill>
                        <a:effectLst/>
                      </a:endParaRPr>
                    </a:p>
                  </a:txBody>
                  <a:tcPr marL="95250" marR="95250" marT="95250" marB="95250" anchor="ctr"/>
                </a:tc>
                <a:extLst>
                  <a:ext uri="{0D108BD9-81ED-4DB2-BD59-A6C34878D82A}">
                    <a16:rowId xmlns:a16="http://schemas.microsoft.com/office/drawing/2014/main" val="2250594295"/>
                  </a:ext>
                </a:extLst>
              </a:tr>
              <a:tr h="506548">
                <a:tc vMerge="1">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Label 2</a:t>
                      </a:r>
                      <a:endParaRPr lang="en-US" sz="20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vMerge="1">
                  <a:txBody>
                    <a:bodyPr/>
                    <a:lstStyle/>
                    <a:p>
                      <a:pPr algn="ctr" rtl="0" fontAlgn="t">
                        <a:spcBef>
                          <a:spcPts val="0"/>
                        </a:spcBef>
                        <a:spcAft>
                          <a:spcPts val="0"/>
                        </a:spcAft>
                      </a:pPr>
                      <a:r>
                        <a:rPr lang="en-US" sz="2000" b="0" u="none" strike="noStrike" dirty="0">
                          <a:solidFill>
                            <a:srgbClr val="01BFC4"/>
                          </a:solidFill>
                          <a:effectLst/>
                        </a:rPr>
                        <a:t>Low</a:t>
                      </a:r>
                      <a:endParaRPr lang="en-US" sz="2000" dirty="0">
                        <a:solidFill>
                          <a:srgbClr val="01BFC4"/>
                        </a:solidFill>
                        <a:effectLst/>
                      </a:endParaRPr>
                    </a:p>
                  </a:txBody>
                  <a:tcPr marL="95250" marR="95250" marT="95250" marB="95250" anchor="ctr"/>
                </a:tc>
                <a:tc>
                  <a:txBody>
                    <a:bodyPr/>
                    <a:lstStyle/>
                    <a:p>
                      <a:pPr algn="ctr" rtl="0" fontAlgn="t">
                        <a:spcBef>
                          <a:spcPts val="0"/>
                        </a:spcBef>
                        <a:spcAft>
                          <a:spcPts val="0"/>
                        </a:spcAft>
                      </a:pPr>
                      <a:r>
                        <a:rPr lang="en-US" sz="2200" b="0" u="none" strike="noStrike">
                          <a:solidFill>
                            <a:srgbClr val="000000"/>
                          </a:solidFill>
                          <a:effectLst/>
                        </a:rPr>
                        <a:t>Soil</a:t>
                      </a:r>
                      <a:endParaRPr lang="en-US" sz="2200">
                        <a:effectLst/>
                      </a:endParaRPr>
                    </a:p>
                  </a:txBody>
                  <a:tcPr marL="95250" marR="95250" marT="95250" marB="95250" anchor="ctr"/>
                </a:tc>
                <a:tc>
                  <a:txBody>
                    <a:bodyPr/>
                    <a:lstStyle/>
                    <a:p>
                      <a:pPr algn="ctr" rtl="0" fontAlgn="t">
                        <a:spcBef>
                          <a:spcPts val="0"/>
                        </a:spcBef>
                        <a:spcAft>
                          <a:spcPts val="0"/>
                        </a:spcAft>
                      </a:pPr>
                      <a:r>
                        <a:rPr lang="en-US" sz="2200" b="1" u="none" strike="noStrike" dirty="0">
                          <a:solidFill>
                            <a:srgbClr val="000000"/>
                          </a:solidFill>
                          <a:effectLst/>
                        </a:rPr>
                        <a:t>963</a:t>
                      </a:r>
                      <a:r>
                        <a:rPr lang="en-US" sz="2200" b="0" u="none" strike="noStrike" dirty="0">
                          <a:solidFill>
                            <a:srgbClr val="000000"/>
                          </a:solidFill>
                          <a:effectLst/>
                        </a:rPr>
                        <a:t> ± 72</a:t>
                      </a:r>
                      <a:endParaRPr lang="en-US" sz="2200" dirty="0">
                        <a:effectLst/>
                      </a:endParaRPr>
                    </a:p>
                  </a:txBody>
                  <a:tcPr marL="95250" marR="95250" marT="95250" marB="95250" anchor="ctr"/>
                </a:tc>
                <a:tc vMerge="1">
                  <a:txBody>
                    <a:bodyPr/>
                    <a:lstStyle/>
                    <a:p>
                      <a:endParaRPr lang="en-US"/>
                    </a:p>
                  </a:txBody>
                  <a:tcPr/>
                </a:tc>
                <a:extLst>
                  <a:ext uri="{0D108BD9-81ED-4DB2-BD59-A6C34878D82A}">
                    <a16:rowId xmlns:a16="http://schemas.microsoft.com/office/drawing/2014/main" val="1051298052"/>
                  </a:ext>
                </a:extLst>
              </a:tr>
              <a:tr h="506548">
                <a:tc vMerge="1">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Label 2 </a:t>
                      </a:r>
                      <a:endParaRPr lang="en-US" sz="20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rowSpan="2">
                  <a:txBody>
                    <a:bodyPr/>
                    <a:lstStyle/>
                    <a:p>
                      <a:pPr algn="ctr" rtl="0" fontAlgn="t">
                        <a:spcBef>
                          <a:spcPts val="0"/>
                        </a:spcBef>
                        <a:spcAft>
                          <a:spcPts val="0"/>
                        </a:spcAft>
                      </a:pPr>
                      <a:r>
                        <a:rPr lang="en-US" sz="2200" b="0" u="none" strike="noStrike" dirty="0">
                          <a:solidFill>
                            <a:srgbClr val="01BFC4"/>
                          </a:solidFill>
                          <a:effectLst/>
                        </a:rPr>
                        <a:t>High</a:t>
                      </a:r>
                    </a:p>
                  </a:txBody>
                  <a:tcPr marL="95250" marR="95250" marT="95250" marB="95250" anchor="ctr"/>
                </a:tc>
                <a:tc>
                  <a:txBody>
                    <a:bodyPr/>
                    <a:lstStyle/>
                    <a:p>
                      <a:pPr algn="ctr" rtl="0" fontAlgn="t">
                        <a:spcBef>
                          <a:spcPts val="0"/>
                        </a:spcBef>
                        <a:spcAft>
                          <a:spcPts val="0"/>
                        </a:spcAft>
                      </a:pPr>
                      <a:r>
                        <a:rPr lang="en-US" sz="2200" b="0" u="none" strike="noStrike">
                          <a:solidFill>
                            <a:srgbClr val="000000"/>
                          </a:solidFill>
                          <a:effectLst/>
                        </a:rPr>
                        <a:t>Root</a:t>
                      </a:r>
                      <a:endParaRPr lang="en-US" sz="2200">
                        <a:effectLst/>
                      </a:endParaRPr>
                    </a:p>
                  </a:txBody>
                  <a:tcPr marL="95250" marR="95250" marT="95250" marB="95250" anchor="ctr"/>
                </a:tc>
                <a:tc>
                  <a:txBody>
                    <a:bodyPr/>
                    <a:lstStyle/>
                    <a:p>
                      <a:pPr algn="ctr" rtl="0" fontAlgn="t">
                        <a:spcBef>
                          <a:spcPts val="0"/>
                        </a:spcBef>
                        <a:spcAft>
                          <a:spcPts val="0"/>
                        </a:spcAft>
                      </a:pPr>
                      <a:r>
                        <a:rPr lang="en-US" sz="2200" b="1" u="none" strike="noStrike" dirty="0">
                          <a:solidFill>
                            <a:srgbClr val="000000"/>
                          </a:solidFill>
                          <a:effectLst/>
                        </a:rPr>
                        <a:t>62,331</a:t>
                      </a:r>
                      <a:r>
                        <a:rPr lang="en-US" sz="2200" b="0" u="none" strike="noStrike" dirty="0">
                          <a:solidFill>
                            <a:srgbClr val="000000"/>
                          </a:solidFill>
                          <a:effectLst/>
                        </a:rPr>
                        <a:t> ± 18,918</a:t>
                      </a:r>
                      <a:endParaRPr lang="en-US" sz="2200" dirty="0">
                        <a:effectLst/>
                      </a:endParaRPr>
                    </a:p>
                  </a:txBody>
                  <a:tcPr marL="95250" marR="95250" marT="95250" marB="95250" anchor="ctr"/>
                </a:tc>
                <a:tc rowSpan="2">
                  <a:txBody>
                    <a:bodyPr/>
                    <a:lstStyle/>
                    <a:p>
                      <a:pPr algn="ctr" rtl="0" fontAlgn="t">
                        <a:spcBef>
                          <a:spcPts val="0"/>
                        </a:spcBef>
                        <a:spcAft>
                          <a:spcPts val="0"/>
                        </a:spcAft>
                      </a:pPr>
                      <a:r>
                        <a:rPr lang="en-US" sz="2200" b="1" u="none" strike="noStrike" dirty="0">
                          <a:solidFill>
                            <a:srgbClr val="01BFC4"/>
                          </a:solidFill>
                          <a:effectLst/>
                        </a:rPr>
                        <a:t>48,321</a:t>
                      </a:r>
                      <a:r>
                        <a:rPr lang="en-US" sz="2200" b="0" u="none" strike="noStrike" dirty="0">
                          <a:solidFill>
                            <a:srgbClr val="01BFC4"/>
                          </a:solidFill>
                          <a:effectLst/>
                        </a:rPr>
                        <a:t> ± 23,652</a:t>
                      </a:r>
                      <a:endParaRPr lang="en-US" sz="2200" dirty="0">
                        <a:solidFill>
                          <a:srgbClr val="01BFC4"/>
                        </a:solidFill>
                        <a:effectLst/>
                      </a:endParaRPr>
                    </a:p>
                  </a:txBody>
                  <a:tcPr marL="95250" marR="95250" marT="95250" marB="95250" anchor="ctr"/>
                </a:tc>
                <a:extLst>
                  <a:ext uri="{0D108BD9-81ED-4DB2-BD59-A6C34878D82A}">
                    <a16:rowId xmlns:a16="http://schemas.microsoft.com/office/drawing/2014/main" val="194136416"/>
                  </a:ext>
                </a:extLst>
              </a:tr>
              <a:tr h="506548">
                <a:tc vMerge="1">
                  <a:txBody>
                    <a:bodyPr/>
                    <a:lstStyle/>
                    <a:p>
                      <a:pPr rtl="0" fontAlgn="t">
                        <a:spcBef>
                          <a:spcPts val="0"/>
                        </a:spcBef>
                        <a:spcAft>
                          <a:spcPts val="0"/>
                        </a:spcAft>
                      </a:pPr>
                      <a:r>
                        <a:rPr lang="en-US" sz="2000" b="0" i="0" u="none" strike="noStrike" dirty="0">
                          <a:solidFill>
                            <a:srgbClr val="000000"/>
                          </a:solidFill>
                          <a:effectLst/>
                          <a:latin typeface="Arial" panose="020B0604020202020204" pitchFamily="34" charset="0"/>
                        </a:rPr>
                        <a:t>Label 2</a:t>
                      </a:r>
                      <a:endParaRPr lang="en-US" sz="2000" dirty="0">
                        <a:effectLst/>
                      </a:endParaRPr>
                    </a:p>
                  </a:txBody>
                  <a:tcPr marL="95250" marR="95250" marT="95250" marB="95250">
                    <a:lnL w="9525" cap="flat" cmpd="sng" algn="ctr">
                      <a:solidFill>
                        <a:srgbClr val="9E9E9E"/>
                      </a:solidFill>
                      <a:prstDash val="solid"/>
                      <a:round/>
                      <a:headEnd type="none" w="med" len="med"/>
                      <a:tailEnd type="none" w="med" len="med"/>
                    </a:lnL>
                    <a:lnR w="9525" cap="flat" cmpd="sng" algn="ctr">
                      <a:solidFill>
                        <a:srgbClr val="9E9E9E"/>
                      </a:solidFill>
                      <a:prstDash val="solid"/>
                      <a:round/>
                      <a:headEnd type="none" w="med" len="med"/>
                      <a:tailEnd type="none" w="med" len="med"/>
                    </a:lnR>
                    <a:lnT w="9525" cap="flat" cmpd="sng" algn="ctr">
                      <a:solidFill>
                        <a:srgbClr val="9E9E9E"/>
                      </a:solidFill>
                      <a:prstDash val="solid"/>
                      <a:round/>
                      <a:headEnd type="none" w="med" len="med"/>
                      <a:tailEnd type="none" w="med" len="med"/>
                    </a:lnT>
                    <a:lnB w="9525" cap="flat" cmpd="sng" algn="ctr">
                      <a:solidFill>
                        <a:srgbClr val="9E9E9E"/>
                      </a:solidFill>
                      <a:prstDash val="solid"/>
                      <a:round/>
                      <a:headEnd type="none" w="med" len="med"/>
                      <a:tailEnd type="none" w="med" len="med"/>
                    </a:lnB>
                  </a:tcPr>
                </a:tc>
                <a:tc vMerge="1">
                  <a:txBody>
                    <a:bodyPr/>
                    <a:lstStyle/>
                    <a:p>
                      <a:pPr algn="ctr" rtl="0" fontAlgn="t">
                        <a:spcBef>
                          <a:spcPts val="0"/>
                        </a:spcBef>
                        <a:spcAft>
                          <a:spcPts val="0"/>
                        </a:spcAft>
                      </a:pPr>
                      <a:r>
                        <a:rPr lang="en-US" sz="2000" b="0" u="none" strike="noStrike" dirty="0">
                          <a:solidFill>
                            <a:srgbClr val="F9766D"/>
                          </a:solidFill>
                          <a:effectLst/>
                        </a:rPr>
                        <a:t>High</a:t>
                      </a:r>
                      <a:endParaRPr lang="en-US" sz="2000" dirty="0">
                        <a:solidFill>
                          <a:srgbClr val="F9766D"/>
                        </a:solidFill>
                        <a:effectLst/>
                      </a:endParaRPr>
                    </a:p>
                  </a:txBody>
                  <a:tcPr marL="95250" marR="95250" marT="95250" marB="95250" anchor="ctr"/>
                </a:tc>
                <a:tc>
                  <a:txBody>
                    <a:bodyPr/>
                    <a:lstStyle/>
                    <a:p>
                      <a:pPr algn="ctr" rtl="0" fontAlgn="t">
                        <a:spcBef>
                          <a:spcPts val="0"/>
                        </a:spcBef>
                        <a:spcAft>
                          <a:spcPts val="0"/>
                        </a:spcAft>
                      </a:pPr>
                      <a:r>
                        <a:rPr lang="en-US" sz="2200" b="0" u="none" strike="noStrike">
                          <a:solidFill>
                            <a:srgbClr val="000000"/>
                          </a:solidFill>
                          <a:effectLst/>
                        </a:rPr>
                        <a:t>Soil</a:t>
                      </a:r>
                      <a:endParaRPr lang="en-US" sz="2200">
                        <a:effectLst/>
                      </a:endParaRPr>
                    </a:p>
                  </a:txBody>
                  <a:tcPr marL="95250" marR="95250" marT="95250" marB="95250" anchor="ctr"/>
                </a:tc>
                <a:tc>
                  <a:txBody>
                    <a:bodyPr/>
                    <a:lstStyle/>
                    <a:p>
                      <a:pPr algn="ctr" rtl="0" fontAlgn="t">
                        <a:spcBef>
                          <a:spcPts val="0"/>
                        </a:spcBef>
                        <a:spcAft>
                          <a:spcPts val="0"/>
                        </a:spcAft>
                      </a:pPr>
                      <a:r>
                        <a:rPr lang="en-US" sz="2200" b="1" u="none" strike="noStrike" dirty="0">
                          <a:solidFill>
                            <a:srgbClr val="000000"/>
                          </a:solidFill>
                          <a:effectLst/>
                        </a:rPr>
                        <a:t>1552</a:t>
                      </a:r>
                      <a:r>
                        <a:rPr lang="en-US" sz="2200" b="0" u="none" strike="noStrike" dirty="0">
                          <a:solidFill>
                            <a:srgbClr val="000000"/>
                          </a:solidFill>
                          <a:effectLst/>
                        </a:rPr>
                        <a:t> ± 503</a:t>
                      </a:r>
                      <a:endParaRPr lang="en-US" sz="2200" dirty="0">
                        <a:effectLst/>
                      </a:endParaRPr>
                    </a:p>
                  </a:txBody>
                  <a:tcPr marL="95250" marR="95250" marT="95250" marB="95250" anchor="ctr"/>
                </a:tc>
                <a:tc vMerge="1">
                  <a:txBody>
                    <a:bodyPr/>
                    <a:lstStyle/>
                    <a:p>
                      <a:endParaRPr lang="en-US"/>
                    </a:p>
                  </a:txBody>
                  <a:tcPr/>
                </a:tc>
                <a:extLst>
                  <a:ext uri="{0D108BD9-81ED-4DB2-BD59-A6C34878D82A}">
                    <a16:rowId xmlns:a16="http://schemas.microsoft.com/office/drawing/2014/main" val="327072905"/>
                  </a:ext>
                </a:extLst>
              </a:tr>
            </a:tbl>
          </a:graphicData>
        </a:graphic>
      </p:graphicFrame>
      <p:sp>
        <p:nvSpPr>
          <p:cNvPr id="46" name="Rectangle 9">
            <a:extLst>
              <a:ext uri="{FF2B5EF4-FFF2-40B4-BE49-F238E27FC236}">
                <a16:creationId xmlns:a16="http://schemas.microsoft.com/office/drawing/2014/main" id="{1A799B3D-F8A3-4A53-4DAB-13213EB01987}"/>
              </a:ext>
            </a:extLst>
          </p:cNvPr>
          <p:cNvSpPr>
            <a:spLocks noChangeArrowheads="1"/>
          </p:cNvSpPr>
          <p:nvPr/>
        </p:nvSpPr>
        <p:spPr bwMode="auto">
          <a:xfrm>
            <a:off x="15382006" y="8441907"/>
            <a:ext cx="640960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sz="1600"/>
          </a:p>
        </p:txBody>
      </p:sp>
      <p:sp>
        <p:nvSpPr>
          <p:cNvPr id="47" name="Text Placeholder 361">
            <a:extLst>
              <a:ext uri="{FF2B5EF4-FFF2-40B4-BE49-F238E27FC236}">
                <a16:creationId xmlns:a16="http://schemas.microsoft.com/office/drawing/2014/main" id="{FB97CFE3-C405-58CF-48CB-FCE99BB9702A}"/>
              </a:ext>
            </a:extLst>
          </p:cNvPr>
          <p:cNvSpPr txBox="1">
            <a:spLocks/>
          </p:cNvSpPr>
          <p:nvPr/>
        </p:nvSpPr>
        <p:spPr>
          <a:xfrm>
            <a:off x="15006071" y="7311357"/>
            <a:ext cx="13978116" cy="1846637"/>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000" b="1" dirty="0">
                <a:solidFill>
                  <a:schemeClr val="tx1"/>
                </a:solidFill>
                <a:latin typeface="Helvetica" pitchFamily="2" charset="0"/>
              </a:rPr>
              <a:t>Table 1. Total metabolite concentration increased over time in roots but not soil and were higher in </a:t>
            </a:r>
            <a:r>
              <a:rPr lang="en-US" sz="3000" b="1" dirty="0">
                <a:solidFill>
                  <a:srgbClr val="01BFC4"/>
                </a:solidFill>
                <a:latin typeface="Helvetica" pitchFamily="2" charset="0"/>
              </a:rPr>
              <a:t>high</a:t>
            </a:r>
            <a:r>
              <a:rPr lang="en-US" sz="3000" b="1" dirty="0">
                <a:solidFill>
                  <a:schemeClr val="tx1"/>
                </a:solidFill>
                <a:latin typeface="Helvetica" pitchFamily="2" charset="0"/>
              </a:rPr>
              <a:t> productivity plant soil but not roots. </a:t>
            </a:r>
            <a:r>
              <a:rPr lang="en-US" sz="3000" dirty="0">
                <a:solidFill>
                  <a:schemeClr val="tx1"/>
                </a:solidFill>
                <a:latin typeface="Helvetica" pitchFamily="2" charset="0"/>
              </a:rPr>
              <a:t>‘</a:t>
            </a:r>
            <a:r>
              <a:rPr lang="el-GR" sz="3000" dirty="0">
                <a:solidFill>
                  <a:schemeClr val="tx1"/>
                </a:solidFill>
                <a:latin typeface="Helvetica" pitchFamily="2" charset="0"/>
              </a:rPr>
              <a:t>Δ</a:t>
            </a:r>
            <a:r>
              <a:rPr lang="en-US" sz="3000" dirty="0">
                <a:solidFill>
                  <a:schemeClr val="tx1"/>
                </a:solidFill>
                <a:latin typeface="Helvetica" pitchFamily="2" charset="0"/>
              </a:rPr>
              <a:t> metabolome’ represents root vs soil concentration difference. n= 3 per group</a:t>
            </a:r>
            <a:endParaRPr lang="en-US" sz="3000" b="1" dirty="0">
              <a:solidFill>
                <a:schemeClr val="tx1"/>
              </a:solidFill>
              <a:latin typeface="Helvetica" pitchFamily="2" charset="0"/>
            </a:endParaRPr>
          </a:p>
        </p:txBody>
      </p:sp>
      <p:grpSp>
        <p:nvGrpSpPr>
          <p:cNvPr id="53" name="Group 52">
            <a:extLst>
              <a:ext uri="{FF2B5EF4-FFF2-40B4-BE49-F238E27FC236}">
                <a16:creationId xmlns:a16="http://schemas.microsoft.com/office/drawing/2014/main" id="{33257EF8-A9BB-C4FB-4565-779FB83FF790}"/>
              </a:ext>
            </a:extLst>
          </p:cNvPr>
          <p:cNvGrpSpPr/>
          <p:nvPr/>
        </p:nvGrpSpPr>
        <p:grpSpPr>
          <a:xfrm>
            <a:off x="15210857" y="32877038"/>
            <a:ext cx="9406399" cy="1817023"/>
            <a:chOff x="15297698" y="33856698"/>
            <a:chExt cx="9406399" cy="1817023"/>
          </a:xfrm>
        </p:grpSpPr>
        <p:pic>
          <p:nvPicPr>
            <p:cNvPr id="1035" name="Picture 11">
              <a:extLst>
                <a:ext uri="{FF2B5EF4-FFF2-40B4-BE49-F238E27FC236}">
                  <a16:creationId xmlns:a16="http://schemas.microsoft.com/office/drawing/2014/main" id="{4A6AC745-1800-07CA-25F2-FF82344D929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7465" r="73915" b="44957"/>
            <a:stretch/>
          </p:blipFill>
          <p:spPr bwMode="auto">
            <a:xfrm>
              <a:off x="20973922" y="34435196"/>
              <a:ext cx="3730175" cy="1238525"/>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D45BB37F-7433-9BE4-B28F-F795E8CEF132}"/>
                </a:ext>
              </a:extLst>
            </p:cNvPr>
            <p:cNvSpPr txBox="1"/>
            <p:nvPr/>
          </p:nvSpPr>
          <p:spPr>
            <a:xfrm>
              <a:off x="15297698" y="33856698"/>
              <a:ext cx="753732" cy="584775"/>
            </a:xfrm>
            <a:prstGeom prst="rect">
              <a:avLst/>
            </a:prstGeom>
            <a:noFill/>
          </p:spPr>
          <p:txBody>
            <a:bodyPr wrap="none" rtlCol="0">
              <a:spAutoFit/>
            </a:bodyPr>
            <a:lstStyle/>
            <a:p>
              <a:r>
                <a:rPr lang="en-US" sz="3200" b="1" dirty="0">
                  <a:latin typeface="Helvetica" pitchFamily="2" charset="0"/>
                  <a:cs typeface="Times New Roman" panose="02020603050405020304" pitchFamily="18" charset="0"/>
                </a:rPr>
                <a:t>(A)</a:t>
              </a:r>
            </a:p>
          </p:txBody>
        </p:sp>
        <p:sp>
          <p:nvSpPr>
            <p:cNvPr id="52" name="TextBox 51">
              <a:extLst>
                <a:ext uri="{FF2B5EF4-FFF2-40B4-BE49-F238E27FC236}">
                  <a16:creationId xmlns:a16="http://schemas.microsoft.com/office/drawing/2014/main" id="{48CDA229-CEF6-FC49-92DF-5A2C54105D49}"/>
                </a:ext>
              </a:extLst>
            </p:cNvPr>
            <p:cNvSpPr txBox="1"/>
            <p:nvPr/>
          </p:nvSpPr>
          <p:spPr>
            <a:xfrm>
              <a:off x="20310562" y="33917981"/>
              <a:ext cx="753732" cy="584775"/>
            </a:xfrm>
            <a:prstGeom prst="rect">
              <a:avLst/>
            </a:prstGeom>
            <a:noFill/>
          </p:spPr>
          <p:txBody>
            <a:bodyPr wrap="none" rtlCol="0">
              <a:spAutoFit/>
            </a:bodyPr>
            <a:lstStyle/>
            <a:p>
              <a:r>
                <a:rPr lang="en-US" sz="3200" b="1" dirty="0">
                  <a:latin typeface="Helvetica" pitchFamily="2" charset="0"/>
                  <a:cs typeface="Times New Roman" panose="02020603050405020304" pitchFamily="18" charset="0"/>
                </a:rPr>
                <a:t>(B)</a:t>
              </a:r>
            </a:p>
          </p:txBody>
        </p:sp>
      </p:grpSp>
      <p:sp>
        <p:nvSpPr>
          <p:cNvPr id="50" name="Text Placeholder 358">
            <a:extLst>
              <a:ext uri="{FF2B5EF4-FFF2-40B4-BE49-F238E27FC236}">
                <a16:creationId xmlns:a16="http://schemas.microsoft.com/office/drawing/2014/main" id="{1AC5111A-14C3-742C-44C5-8823906402C1}"/>
              </a:ext>
            </a:extLst>
          </p:cNvPr>
          <p:cNvSpPr txBox="1">
            <a:spLocks/>
          </p:cNvSpPr>
          <p:nvPr/>
        </p:nvSpPr>
        <p:spPr>
          <a:xfrm>
            <a:off x="15170152" y="40403862"/>
            <a:ext cx="13730366" cy="2769967"/>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000" b="1" dirty="0">
                <a:solidFill>
                  <a:schemeClr val="tx1"/>
                </a:solidFill>
                <a:latin typeface="Helvetica" pitchFamily="2" charset="0"/>
              </a:rPr>
              <a:t>Figure </a:t>
            </a:r>
            <a:r>
              <a:rPr lang="el-GR" sz="3000" b="1" dirty="0">
                <a:solidFill>
                  <a:schemeClr val="tx1"/>
                </a:solidFill>
                <a:latin typeface="Helvetica" pitchFamily="2" charset="0"/>
              </a:rPr>
              <a:t>5</a:t>
            </a:r>
            <a:r>
              <a:rPr lang="en-US" sz="3000" b="1" dirty="0">
                <a:solidFill>
                  <a:schemeClr val="tx1"/>
                </a:solidFill>
                <a:latin typeface="Helvetica" pitchFamily="2" charset="0"/>
              </a:rPr>
              <a:t>. The mean differences in metabolite concentrations between roots and soil decrease with compound volatility, indicating that roots may be more prone to exude volatile compounds to the soil, while holding on to those with lower volatility. </a:t>
            </a:r>
            <a:r>
              <a:rPr lang="en-US" sz="3000" dirty="0">
                <a:solidFill>
                  <a:schemeClr val="tx1"/>
                </a:solidFill>
                <a:latin typeface="Helvetica" pitchFamily="2" charset="0"/>
              </a:rPr>
              <a:t>A) Mean deltas of metabolites across time. B) Regression of mean deltas vs relative volatility index (RVI). </a:t>
            </a:r>
            <a:endParaRPr lang="en-US" sz="3000" b="1" dirty="0">
              <a:solidFill>
                <a:schemeClr val="tx1"/>
              </a:solidFill>
              <a:latin typeface="Helvetica" pitchFamily="2" charset="0"/>
            </a:endParaRPr>
          </a:p>
        </p:txBody>
      </p:sp>
      <p:sp>
        <p:nvSpPr>
          <p:cNvPr id="1045" name="Text Placeholder 358">
            <a:extLst>
              <a:ext uri="{FF2B5EF4-FFF2-40B4-BE49-F238E27FC236}">
                <a16:creationId xmlns:a16="http://schemas.microsoft.com/office/drawing/2014/main" id="{707DCA63-A5A9-C586-1E22-75A67C20858C}"/>
              </a:ext>
            </a:extLst>
          </p:cNvPr>
          <p:cNvSpPr txBox="1">
            <a:spLocks/>
          </p:cNvSpPr>
          <p:nvPr/>
        </p:nvSpPr>
        <p:spPr>
          <a:xfrm>
            <a:off x="991966" y="40060782"/>
            <a:ext cx="13730366" cy="2769967"/>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000" b="1" dirty="0">
                <a:solidFill>
                  <a:schemeClr val="tx1"/>
                </a:solidFill>
                <a:latin typeface="Helvetica" pitchFamily="2" charset="0"/>
              </a:rPr>
              <a:t>Figure </a:t>
            </a:r>
            <a:r>
              <a:rPr lang="el-GR" sz="3000" b="1" dirty="0">
                <a:solidFill>
                  <a:schemeClr val="tx1"/>
                </a:solidFill>
                <a:latin typeface="Helvetica" pitchFamily="2" charset="0"/>
              </a:rPr>
              <a:t>3</a:t>
            </a:r>
            <a:r>
              <a:rPr lang="en-US" sz="3000" b="1" dirty="0">
                <a:solidFill>
                  <a:schemeClr val="tx1"/>
                </a:solidFill>
                <a:latin typeface="Helvetica" pitchFamily="2" charset="0"/>
              </a:rPr>
              <a:t>. </a:t>
            </a:r>
            <a:r>
              <a:rPr lang="en-US" sz="3000" b="1" dirty="0">
                <a:solidFill>
                  <a:srgbClr val="01BFC4"/>
                </a:solidFill>
                <a:latin typeface="Helvetica" pitchFamily="2" charset="0"/>
              </a:rPr>
              <a:t>High</a:t>
            </a:r>
            <a:r>
              <a:rPr lang="en-US" sz="3000" b="1" dirty="0">
                <a:solidFill>
                  <a:schemeClr val="tx1"/>
                </a:solidFill>
                <a:latin typeface="Helvetica" pitchFamily="2" charset="0"/>
              </a:rPr>
              <a:t> and </a:t>
            </a:r>
            <a:r>
              <a:rPr lang="en-US" sz="3000" b="1" dirty="0">
                <a:solidFill>
                  <a:srgbClr val="F9766D"/>
                </a:solidFill>
                <a:latin typeface="Helvetica" pitchFamily="2" charset="0"/>
              </a:rPr>
              <a:t>low</a:t>
            </a:r>
            <a:r>
              <a:rPr lang="en-US" sz="3000" b="1" dirty="0">
                <a:solidFill>
                  <a:schemeClr val="tx1"/>
                </a:solidFill>
                <a:latin typeface="Helvetica" pitchFamily="2" charset="0"/>
              </a:rPr>
              <a:t> productivity genotypes differ in aboveground phenotypes (photosynthesis, plant height) but had similar belowground root traits. </a:t>
            </a:r>
            <a:r>
              <a:rPr lang="en-US" sz="3000" dirty="0">
                <a:solidFill>
                  <a:schemeClr val="tx1"/>
                </a:solidFill>
                <a:latin typeface="Helvetica" pitchFamily="2" charset="0"/>
              </a:rPr>
              <a:t>A) Plant height over time. Dashed lines indicate fertilizer injection and sampling timepoints. B) Photosynthetic capacity as indicated by chlorophyll A. C) Root height and widths. Bars indicate standard errors. </a:t>
            </a:r>
            <a:endParaRPr lang="en-US" sz="3000" b="1" dirty="0">
              <a:solidFill>
                <a:schemeClr val="tx1"/>
              </a:solidFill>
              <a:latin typeface="Helvetica" pitchFamily="2" charset="0"/>
            </a:endParaRPr>
          </a:p>
        </p:txBody>
      </p:sp>
      <p:pic>
        <p:nvPicPr>
          <p:cNvPr id="1050" name="Picture 1049" descr="Logo&#10;&#10;Description automatically generated">
            <a:extLst>
              <a:ext uri="{FF2B5EF4-FFF2-40B4-BE49-F238E27FC236}">
                <a16:creationId xmlns:a16="http://schemas.microsoft.com/office/drawing/2014/main" id="{ADF096F4-15E0-A406-4BAC-432A126893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606" y="93791"/>
            <a:ext cx="3553134" cy="2811372"/>
          </a:xfrm>
          <a:prstGeom prst="rect">
            <a:avLst/>
          </a:prstGeom>
        </p:spPr>
      </p:pic>
      <p:pic>
        <p:nvPicPr>
          <p:cNvPr id="1052" name="Picture 1051" descr="Logo, company name&#10;&#10;Description automatically generated">
            <a:extLst>
              <a:ext uri="{FF2B5EF4-FFF2-40B4-BE49-F238E27FC236}">
                <a16:creationId xmlns:a16="http://schemas.microsoft.com/office/drawing/2014/main" id="{DA4C843C-AE9F-690D-4E65-363F359488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3991" y="3193857"/>
            <a:ext cx="2394171" cy="2394171"/>
          </a:xfrm>
          <a:prstGeom prst="rect">
            <a:avLst/>
          </a:prstGeom>
        </p:spPr>
      </p:pic>
      <p:pic>
        <p:nvPicPr>
          <p:cNvPr id="1054" name="Picture 1053" descr="Logo&#10;&#10;Description automatically generated">
            <a:extLst>
              <a:ext uri="{FF2B5EF4-FFF2-40B4-BE49-F238E27FC236}">
                <a16:creationId xmlns:a16="http://schemas.microsoft.com/office/drawing/2014/main" id="{BFEFF413-FBC8-67DD-C7C9-E0A3BEEADEC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685327" y="488689"/>
            <a:ext cx="2948898" cy="2765736"/>
          </a:xfrm>
          <a:prstGeom prst="rect">
            <a:avLst/>
          </a:prstGeom>
        </p:spPr>
      </p:pic>
      <p:grpSp>
        <p:nvGrpSpPr>
          <p:cNvPr id="1059" name="Group 1058">
            <a:extLst>
              <a:ext uri="{FF2B5EF4-FFF2-40B4-BE49-F238E27FC236}">
                <a16:creationId xmlns:a16="http://schemas.microsoft.com/office/drawing/2014/main" id="{EE206144-A255-2EE2-46E3-858CBEA90F94}"/>
              </a:ext>
            </a:extLst>
          </p:cNvPr>
          <p:cNvGrpSpPr/>
          <p:nvPr/>
        </p:nvGrpSpPr>
        <p:grpSpPr>
          <a:xfrm>
            <a:off x="29725326" y="27107344"/>
            <a:ext cx="13265976" cy="6687764"/>
            <a:chOff x="29531657" y="23407562"/>
            <a:chExt cx="10958617" cy="6179984"/>
          </a:xfrm>
        </p:grpSpPr>
        <p:pic>
          <p:nvPicPr>
            <p:cNvPr id="1056" name="Picture 1055" descr="Chart&#10;&#10;Description automatically generated">
              <a:extLst>
                <a:ext uri="{FF2B5EF4-FFF2-40B4-BE49-F238E27FC236}">
                  <a16:creationId xmlns:a16="http://schemas.microsoft.com/office/drawing/2014/main" id="{C68733B4-4A6C-D494-9AA3-F2C59B978365}"/>
                </a:ext>
              </a:extLst>
            </p:cNvPr>
            <p:cNvPicPr>
              <a:picLocks noChangeAspect="1"/>
            </p:cNvPicPr>
            <p:nvPr/>
          </p:nvPicPr>
          <p:blipFill rotWithShape="1">
            <a:blip r:embed="rId8">
              <a:extLst>
                <a:ext uri="{28A0092B-C50C-407E-A947-70E740481C1C}">
                  <a14:useLocalDpi xmlns:a14="http://schemas.microsoft.com/office/drawing/2010/main" val="0"/>
                </a:ext>
              </a:extLst>
            </a:blip>
            <a:srcRect t="52144" r="-912"/>
            <a:stretch/>
          </p:blipFill>
          <p:spPr>
            <a:xfrm>
              <a:off x="29531657" y="23407562"/>
              <a:ext cx="10958617" cy="6179984"/>
            </a:xfrm>
            <a:prstGeom prst="rect">
              <a:avLst/>
            </a:prstGeom>
          </p:spPr>
        </p:pic>
        <p:sp>
          <p:nvSpPr>
            <p:cNvPr id="1058" name="Rectangle 1057">
              <a:extLst>
                <a:ext uri="{FF2B5EF4-FFF2-40B4-BE49-F238E27FC236}">
                  <a16:creationId xmlns:a16="http://schemas.microsoft.com/office/drawing/2014/main" id="{A3180BDA-C0B5-857F-76A8-B3884ED21DC4}"/>
                </a:ext>
              </a:extLst>
            </p:cNvPr>
            <p:cNvSpPr/>
            <p:nvPr/>
          </p:nvSpPr>
          <p:spPr>
            <a:xfrm>
              <a:off x="29531657" y="23485636"/>
              <a:ext cx="1084478" cy="7272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61" name="TextBox 1060">
            <a:extLst>
              <a:ext uri="{FF2B5EF4-FFF2-40B4-BE49-F238E27FC236}">
                <a16:creationId xmlns:a16="http://schemas.microsoft.com/office/drawing/2014/main" id="{CDD3E47B-64F8-7C80-62FF-EEC45BABBD8F}"/>
              </a:ext>
            </a:extLst>
          </p:cNvPr>
          <p:cNvSpPr txBox="1"/>
          <p:nvPr/>
        </p:nvSpPr>
        <p:spPr>
          <a:xfrm>
            <a:off x="30381733" y="33827945"/>
            <a:ext cx="12252491" cy="1015663"/>
          </a:xfrm>
          <a:prstGeom prst="rect">
            <a:avLst/>
          </a:prstGeom>
          <a:noFill/>
        </p:spPr>
        <p:txBody>
          <a:bodyPr wrap="square" rtlCol="0">
            <a:spAutoFit/>
          </a:bodyPr>
          <a:lstStyle/>
          <a:p>
            <a:r>
              <a:rPr lang="en-US" sz="3000" b="1" dirty="0">
                <a:latin typeface="Helvetica" pitchFamily="2" charset="0"/>
                <a:cs typeface="Times New Roman" panose="02020603050405020304" pitchFamily="18" charset="0"/>
              </a:rPr>
              <a:t>Figure </a:t>
            </a:r>
            <a:r>
              <a:rPr lang="el-GR" sz="3000" b="1" dirty="0">
                <a:latin typeface="Helvetica" pitchFamily="2" charset="0"/>
                <a:cs typeface="Times New Roman" panose="02020603050405020304" pitchFamily="18" charset="0"/>
              </a:rPr>
              <a:t>8</a:t>
            </a:r>
            <a:r>
              <a:rPr lang="en-US" sz="3000" b="1" dirty="0">
                <a:latin typeface="Helvetica" pitchFamily="2" charset="0"/>
                <a:cs typeface="Times New Roman" panose="02020603050405020304" pitchFamily="18" charset="0"/>
              </a:rPr>
              <a:t>. Soil VOCs are abundant in control and heated soil plots, and may play a role in soil carbon responses to deep warming.</a:t>
            </a:r>
          </a:p>
        </p:txBody>
      </p:sp>
      <p:sp>
        <p:nvSpPr>
          <p:cNvPr id="1063" name="Text Placeholder 361">
            <a:extLst>
              <a:ext uri="{FF2B5EF4-FFF2-40B4-BE49-F238E27FC236}">
                <a16:creationId xmlns:a16="http://schemas.microsoft.com/office/drawing/2014/main" id="{F3AA2917-743B-EB2B-9EFB-5457EDE8B755}"/>
              </a:ext>
            </a:extLst>
          </p:cNvPr>
          <p:cNvSpPr txBox="1">
            <a:spLocks/>
          </p:cNvSpPr>
          <p:nvPr/>
        </p:nvSpPr>
        <p:spPr>
          <a:xfrm>
            <a:off x="29717045" y="24272780"/>
            <a:ext cx="13576029" cy="14034589"/>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000" dirty="0">
                <a:latin typeface="Helvetica" pitchFamily="2" charset="0"/>
              </a:rPr>
              <a:t>Next, our team will investigate VOC-C stabilization at the Blodgett Experimental Forest deep soil warming experiment. Preliminary data from this temperate coniferous shows abundant soil VOCs methanol and ethanol (Fig. 8) that may contribute to increased soil organic carbon (SOC) stocks in surface soils and/or become relatively more important C sources with increases in C-limitation at depth (Fig. 9)</a:t>
            </a:r>
          </a:p>
          <a:p>
            <a:endParaRPr lang="en-US" sz="3000" dirty="0">
              <a:latin typeface="Helvetica" pitchFamily="2" charset="0"/>
            </a:endParaRPr>
          </a:p>
          <a:p>
            <a:endParaRPr lang="en-US" sz="3000" dirty="0">
              <a:latin typeface="Helvetica" pitchFamily="2" charset="0"/>
            </a:endParaRPr>
          </a:p>
          <a:p>
            <a:endParaRPr lang="en-US" sz="3000" dirty="0">
              <a:latin typeface="Helvetica" pitchFamily="2" charset="0"/>
            </a:endParaRPr>
          </a:p>
          <a:p>
            <a:endParaRPr lang="en-US" sz="3000" dirty="0">
              <a:latin typeface="Helvetica" pitchFamily="2" charset="0"/>
            </a:endParaRPr>
          </a:p>
          <a:p>
            <a:endParaRPr lang="en-US" sz="3000" dirty="0">
              <a:latin typeface="Helvetica" pitchFamily="2" charset="0"/>
            </a:endParaRPr>
          </a:p>
          <a:p>
            <a:endParaRPr lang="en-US" sz="3000" dirty="0">
              <a:latin typeface="Helvetica" pitchFamily="2" charset="0"/>
            </a:endParaRPr>
          </a:p>
          <a:p>
            <a:endParaRPr lang="en-US" sz="3000" dirty="0">
              <a:latin typeface="Helvetica" pitchFamily="2" charset="0"/>
            </a:endParaRPr>
          </a:p>
          <a:p>
            <a:endParaRPr lang="en-US" sz="3000" dirty="0">
              <a:latin typeface="Helvetica" pitchFamily="2" charset="0"/>
            </a:endParaRPr>
          </a:p>
          <a:p>
            <a:endParaRPr lang="en-US" sz="3000" dirty="0">
              <a:latin typeface="Helvetica" pitchFamily="2" charset="0"/>
            </a:endParaRPr>
          </a:p>
          <a:p>
            <a:endParaRPr lang="en-US" sz="3000" dirty="0">
              <a:latin typeface="Helvetica" pitchFamily="2" charset="0"/>
            </a:endParaRPr>
          </a:p>
          <a:p>
            <a:endParaRPr lang="en-US" sz="3000" dirty="0">
              <a:latin typeface="Helvetica" pitchFamily="2" charset="0"/>
            </a:endParaRPr>
          </a:p>
          <a:p>
            <a:endParaRPr lang="en-US" sz="3000" dirty="0">
              <a:latin typeface="Helvetica" pitchFamily="2" charset="0"/>
            </a:endParaRPr>
          </a:p>
          <a:p>
            <a:endParaRPr lang="en-US" sz="3000" dirty="0">
              <a:latin typeface="Helvetica" pitchFamily="2" charset="0"/>
            </a:endParaRPr>
          </a:p>
          <a:p>
            <a:endParaRPr lang="en-US" sz="3000" dirty="0">
              <a:latin typeface="Helvetica" pitchFamily="2" charset="0"/>
            </a:endParaRPr>
          </a:p>
          <a:p>
            <a:r>
              <a:rPr lang="en-US" sz="3000" dirty="0">
                <a:latin typeface="Helvetica" pitchFamily="2" charset="0"/>
              </a:rPr>
              <a:t>We will also return to Maricopa to measure real-time changes in soil methanol in addition to other VOCs for sorghum with different belowground phenotypes.  </a:t>
            </a:r>
          </a:p>
          <a:p>
            <a:endParaRPr lang="en-US" sz="3000" dirty="0">
              <a:latin typeface="Helvetica" pitchFamily="2" charset="0"/>
            </a:endParaRPr>
          </a:p>
          <a:p>
            <a:r>
              <a:rPr lang="en-US" sz="3000" dirty="0">
                <a:latin typeface="Helvetica" pitchFamily="2" charset="0"/>
              </a:rPr>
              <a:t>Our </a:t>
            </a:r>
            <a:r>
              <a:rPr lang="en-US" sz="3000" b="1" i="1" dirty="0">
                <a:latin typeface="Helvetica" pitchFamily="2" charset="0"/>
              </a:rPr>
              <a:t>long-term motivation </a:t>
            </a:r>
            <a:r>
              <a:rPr lang="en-US" sz="3000" dirty="0">
                <a:latin typeface="Helvetica" pitchFamily="2" charset="0"/>
              </a:rPr>
              <a:t>is to transform our current conceptual understanding and predictive capacity of microbial systems and soil C stabilization to include important roles of volatile compounds.</a:t>
            </a:r>
          </a:p>
        </p:txBody>
      </p:sp>
      <p:grpSp>
        <p:nvGrpSpPr>
          <p:cNvPr id="44" name="Group 43">
            <a:extLst>
              <a:ext uri="{FF2B5EF4-FFF2-40B4-BE49-F238E27FC236}">
                <a16:creationId xmlns:a16="http://schemas.microsoft.com/office/drawing/2014/main" id="{C0F34583-A042-8FC2-A4DC-4364C236B547}"/>
              </a:ext>
            </a:extLst>
          </p:cNvPr>
          <p:cNvGrpSpPr/>
          <p:nvPr/>
        </p:nvGrpSpPr>
        <p:grpSpPr>
          <a:xfrm>
            <a:off x="15200309" y="14233559"/>
            <a:ext cx="13239136" cy="15317223"/>
            <a:chOff x="15055438" y="16454773"/>
            <a:chExt cx="13239136" cy="15317223"/>
          </a:xfrm>
        </p:grpSpPr>
        <p:grpSp>
          <p:nvGrpSpPr>
            <p:cNvPr id="43" name="Group 42">
              <a:extLst>
                <a:ext uri="{FF2B5EF4-FFF2-40B4-BE49-F238E27FC236}">
                  <a16:creationId xmlns:a16="http://schemas.microsoft.com/office/drawing/2014/main" id="{40172BCF-FD5C-EA5C-2E58-9FFF4E88D55E}"/>
                </a:ext>
              </a:extLst>
            </p:cNvPr>
            <p:cNvGrpSpPr/>
            <p:nvPr/>
          </p:nvGrpSpPr>
          <p:grpSpPr>
            <a:xfrm>
              <a:off x="15055438" y="16485550"/>
              <a:ext cx="13239136" cy="15286446"/>
              <a:chOff x="15055438" y="7535450"/>
              <a:chExt cx="13239136" cy="15286446"/>
            </a:xfrm>
          </p:grpSpPr>
          <p:grpSp>
            <p:nvGrpSpPr>
              <p:cNvPr id="41" name="Group 40">
                <a:extLst>
                  <a:ext uri="{FF2B5EF4-FFF2-40B4-BE49-F238E27FC236}">
                    <a16:creationId xmlns:a16="http://schemas.microsoft.com/office/drawing/2014/main" id="{BBA68357-7CFF-9822-A175-101A141D7A2D}"/>
                  </a:ext>
                </a:extLst>
              </p:cNvPr>
              <p:cNvGrpSpPr/>
              <p:nvPr/>
            </p:nvGrpSpPr>
            <p:grpSpPr>
              <a:xfrm>
                <a:off x="18888969" y="7535450"/>
                <a:ext cx="7900407" cy="523220"/>
                <a:chOff x="18888969" y="7535450"/>
                <a:chExt cx="7900407" cy="523220"/>
              </a:xfrm>
            </p:grpSpPr>
            <p:sp>
              <p:nvSpPr>
                <p:cNvPr id="23" name="TextBox 22">
                  <a:extLst>
                    <a:ext uri="{FF2B5EF4-FFF2-40B4-BE49-F238E27FC236}">
                      <a16:creationId xmlns:a16="http://schemas.microsoft.com/office/drawing/2014/main" id="{1E77613B-C6EC-1F1A-E179-D91265978C3C}"/>
                    </a:ext>
                  </a:extLst>
                </p:cNvPr>
                <p:cNvSpPr txBox="1"/>
                <p:nvPr/>
              </p:nvSpPr>
              <p:spPr>
                <a:xfrm>
                  <a:off x="25747103" y="7535450"/>
                  <a:ext cx="1042273" cy="523220"/>
                </a:xfrm>
                <a:prstGeom prst="rect">
                  <a:avLst/>
                </a:prstGeom>
                <a:noFill/>
              </p:spPr>
              <p:txBody>
                <a:bodyPr wrap="none" rtlCol="0">
                  <a:spAutoFit/>
                </a:bodyPr>
                <a:lstStyle/>
                <a:p>
                  <a:r>
                    <a:rPr lang="en-US" sz="2800" b="1" dirty="0">
                      <a:latin typeface="Helvetica" pitchFamily="2" charset="0"/>
                      <a:cs typeface="Times New Roman" panose="02020603050405020304" pitchFamily="18" charset="0"/>
                    </a:rPr>
                    <a:t>SOIL</a:t>
                  </a:r>
                </a:p>
              </p:txBody>
            </p:sp>
            <p:sp>
              <p:nvSpPr>
                <p:cNvPr id="25" name="TextBox 24">
                  <a:extLst>
                    <a:ext uri="{FF2B5EF4-FFF2-40B4-BE49-F238E27FC236}">
                      <a16:creationId xmlns:a16="http://schemas.microsoft.com/office/drawing/2014/main" id="{1F07956A-5889-42F4-502C-D8D814CB5403}"/>
                    </a:ext>
                  </a:extLst>
                </p:cNvPr>
                <p:cNvSpPr txBox="1"/>
                <p:nvPr/>
              </p:nvSpPr>
              <p:spPr>
                <a:xfrm>
                  <a:off x="18888969" y="7535450"/>
                  <a:ext cx="1241045" cy="523220"/>
                </a:xfrm>
                <a:prstGeom prst="rect">
                  <a:avLst/>
                </a:prstGeom>
                <a:noFill/>
              </p:spPr>
              <p:txBody>
                <a:bodyPr wrap="none" rtlCol="0">
                  <a:spAutoFit/>
                </a:bodyPr>
                <a:lstStyle/>
                <a:p>
                  <a:r>
                    <a:rPr lang="en-US" sz="2800" b="1" dirty="0">
                      <a:latin typeface="Helvetica" pitchFamily="2" charset="0"/>
                      <a:cs typeface="Times New Roman" panose="02020603050405020304" pitchFamily="18" charset="0"/>
                    </a:rPr>
                    <a:t>ROOT</a:t>
                  </a:r>
                </a:p>
              </p:txBody>
            </p:sp>
          </p:grpSp>
          <p:grpSp>
            <p:nvGrpSpPr>
              <p:cNvPr id="42" name="Group 41">
                <a:extLst>
                  <a:ext uri="{FF2B5EF4-FFF2-40B4-BE49-F238E27FC236}">
                    <a16:creationId xmlns:a16="http://schemas.microsoft.com/office/drawing/2014/main" id="{8DBBCC4D-AC7C-A264-E1EF-194B465B9C6C}"/>
                  </a:ext>
                </a:extLst>
              </p:cNvPr>
              <p:cNvGrpSpPr/>
              <p:nvPr/>
            </p:nvGrpSpPr>
            <p:grpSpPr>
              <a:xfrm>
                <a:off x="15055438" y="17668619"/>
                <a:ext cx="13239136" cy="5153277"/>
                <a:chOff x="15055438" y="17668619"/>
                <a:chExt cx="13239136" cy="5153277"/>
              </a:xfrm>
            </p:grpSpPr>
            <p:pic>
              <p:nvPicPr>
                <p:cNvPr id="29" name="Picture 28">
                  <a:extLst>
                    <a:ext uri="{FF2B5EF4-FFF2-40B4-BE49-F238E27FC236}">
                      <a16:creationId xmlns:a16="http://schemas.microsoft.com/office/drawing/2014/main" id="{BAB9128E-6010-56ED-1FC2-28166FBC4382}"/>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22298857" y="17693522"/>
                  <a:ext cx="5983104" cy="5128374"/>
                </a:xfrm>
                <a:prstGeom prst="rect">
                  <a:avLst/>
                </a:prstGeom>
              </p:spPr>
            </p:pic>
            <p:pic>
              <p:nvPicPr>
                <p:cNvPr id="31" name="Picture 30">
                  <a:extLst>
                    <a:ext uri="{FF2B5EF4-FFF2-40B4-BE49-F238E27FC236}">
                      <a16:creationId xmlns:a16="http://schemas.microsoft.com/office/drawing/2014/main" id="{58BE6132-6B84-8BF3-38D8-FBADFB8F08AB}"/>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15595589" y="17693522"/>
                  <a:ext cx="5983104" cy="5128374"/>
                </a:xfrm>
                <a:prstGeom prst="rect">
                  <a:avLst/>
                </a:prstGeom>
              </p:spPr>
            </p:pic>
            <p:sp>
              <p:nvSpPr>
                <p:cNvPr id="34" name="TextBox 33">
                  <a:extLst>
                    <a:ext uri="{FF2B5EF4-FFF2-40B4-BE49-F238E27FC236}">
                      <a16:creationId xmlns:a16="http://schemas.microsoft.com/office/drawing/2014/main" id="{4B7D21B2-73D3-1C74-EF4F-BFE1D85FFC70}"/>
                    </a:ext>
                  </a:extLst>
                </p:cNvPr>
                <p:cNvSpPr txBox="1"/>
                <p:nvPr/>
              </p:nvSpPr>
              <p:spPr>
                <a:xfrm>
                  <a:off x="15055438" y="17668619"/>
                  <a:ext cx="753732" cy="584775"/>
                </a:xfrm>
                <a:prstGeom prst="rect">
                  <a:avLst/>
                </a:prstGeom>
                <a:noFill/>
              </p:spPr>
              <p:txBody>
                <a:bodyPr wrap="none" rtlCol="0">
                  <a:spAutoFit/>
                </a:bodyPr>
                <a:lstStyle/>
                <a:p>
                  <a:r>
                    <a:rPr lang="en-US" sz="3200" b="1" dirty="0">
                      <a:latin typeface="Helvetica" pitchFamily="2" charset="0"/>
                      <a:cs typeface="Times New Roman" panose="02020603050405020304" pitchFamily="18" charset="0"/>
                    </a:rPr>
                    <a:t>(C)</a:t>
                  </a:r>
                </a:p>
              </p:txBody>
            </p:sp>
            <p:sp>
              <p:nvSpPr>
                <p:cNvPr id="35" name="TextBox 34">
                  <a:extLst>
                    <a:ext uri="{FF2B5EF4-FFF2-40B4-BE49-F238E27FC236}">
                      <a16:creationId xmlns:a16="http://schemas.microsoft.com/office/drawing/2014/main" id="{3267A37C-FDB4-9AEB-FDF4-68E8449B017B}"/>
                    </a:ext>
                  </a:extLst>
                </p:cNvPr>
                <p:cNvSpPr txBox="1"/>
                <p:nvPr/>
              </p:nvSpPr>
              <p:spPr>
                <a:xfrm>
                  <a:off x="21876240" y="17668619"/>
                  <a:ext cx="753732" cy="584775"/>
                </a:xfrm>
                <a:prstGeom prst="rect">
                  <a:avLst/>
                </a:prstGeom>
                <a:noFill/>
              </p:spPr>
              <p:txBody>
                <a:bodyPr wrap="none" rtlCol="0">
                  <a:spAutoFit/>
                </a:bodyPr>
                <a:lstStyle/>
                <a:p>
                  <a:r>
                    <a:rPr lang="en-US" sz="3200" b="1" dirty="0">
                      <a:latin typeface="Helvetica" pitchFamily="2" charset="0"/>
                      <a:cs typeface="Times New Roman" panose="02020603050405020304" pitchFamily="18" charset="0"/>
                    </a:rPr>
                    <a:t>(D)</a:t>
                  </a:r>
                </a:p>
              </p:txBody>
            </p:sp>
            <p:sp>
              <p:nvSpPr>
                <p:cNvPr id="36" name="TextBox 35">
                  <a:extLst>
                    <a:ext uri="{FF2B5EF4-FFF2-40B4-BE49-F238E27FC236}">
                      <a16:creationId xmlns:a16="http://schemas.microsoft.com/office/drawing/2014/main" id="{4B2E55F9-F9B7-B8F9-F394-4B67B7BB35E0}"/>
                    </a:ext>
                  </a:extLst>
                </p:cNvPr>
                <p:cNvSpPr txBox="1"/>
                <p:nvPr/>
              </p:nvSpPr>
              <p:spPr>
                <a:xfrm>
                  <a:off x="18073409" y="17699396"/>
                  <a:ext cx="1241045" cy="523220"/>
                </a:xfrm>
                <a:prstGeom prst="rect">
                  <a:avLst/>
                </a:prstGeom>
                <a:noFill/>
              </p:spPr>
              <p:txBody>
                <a:bodyPr wrap="none" rtlCol="0">
                  <a:spAutoFit/>
                </a:bodyPr>
                <a:lstStyle/>
                <a:p>
                  <a:r>
                    <a:rPr lang="en-US" sz="2800" b="1" dirty="0">
                      <a:latin typeface="Helvetica" pitchFamily="2" charset="0"/>
                      <a:cs typeface="Times New Roman" panose="02020603050405020304" pitchFamily="18" charset="0"/>
                    </a:rPr>
                    <a:t>ROOT</a:t>
                  </a:r>
                </a:p>
              </p:txBody>
            </p:sp>
            <p:sp>
              <p:nvSpPr>
                <p:cNvPr id="37" name="TextBox 36">
                  <a:extLst>
                    <a:ext uri="{FF2B5EF4-FFF2-40B4-BE49-F238E27FC236}">
                      <a16:creationId xmlns:a16="http://schemas.microsoft.com/office/drawing/2014/main" id="{ED74468A-50FD-F41F-4292-BB674FC56750}"/>
                    </a:ext>
                  </a:extLst>
                </p:cNvPr>
                <p:cNvSpPr txBox="1"/>
                <p:nvPr/>
              </p:nvSpPr>
              <p:spPr>
                <a:xfrm>
                  <a:off x="24823879" y="17699396"/>
                  <a:ext cx="1042273" cy="523220"/>
                </a:xfrm>
                <a:prstGeom prst="rect">
                  <a:avLst/>
                </a:prstGeom>
                <a:noFill/>
              </p:spPr>
              <p:txBody>
                <a:bodyPr wrap="none" rtlCol="0">
                  <a:spAutoFit/>
                </a:bodyPr>
                <a:lstStyle/>
                <a:p>
                  <a:r>
                    <a:rPr lang="en-US" sz="2800" b="1" dirty="0">
                      <a:latin typeface="Helvetica" pitchFamily="2" charset="0"/>
                      <a:cs typeface="Times New Roman" panose="02020603050405020304" pitchFamily="18" charset="0"/>
                    </a:rPr>
                    <a:t>SOIL</a:t>
                  </a:r>
                </a:p>
              </p:txBody>
            </p:sp>
            <p:sp>
              <p:nvSpPr>
                <p:cNvPr id="39" name="TextBox 38">
                  <a:extLst>
                    <a:ext uri="{FF2B5EF4-FFF2-40B4-BE49-F238E27FC236}">
                      <a16:creationId xmlns:a16="http://schemas.microsoft.com/office/drawing/2014/main" id="{95EE7F3A-4A1E-04FB-B00E-D2DC0ED64B51}"/>
                    </a:ext>
                  </a:extLst>
                </p:cNvPr>
                <p:cNvSpPr txBox="1"/>
                <p:nvPr/>
              </p:nvSpPr>
              <p:spPr>
                <a:xfrm>
                  <a:off x="23329773" y="18232779"/>
                  <a:ext cx="4964801" cy="646331"/>
                </a:xfrm>
                <a:prstGeom prst="rect">
                  <a:avLst/>
                </a:prstGeom>
                <a:noFill/>
              </p:spPr>
              <p:txBody>
                <a:bodyPr wrap="square" rtlCol="0">
                  <a:spAutoFit/>
                </a:bodyPr>
                <a:lstStyle/>
                <a:p>
                  <a:r>
                    <a:rPr lang="en-US" sz="1800" i="1" dirty="0">
                      <a:latin typeface="Times New Roman" panose="02020603050405020304" pitchFamily="18" charset="0"/>
                      <a:cs typeface="Times New Roman" panose="02020603050405020304" pitchFamily="18" charset="0"/>
                    </a:rPr>
                    <a:t>Genotype: p = 0.085;  Date: p = 0.138;</a:t>
                  </a:r>
                </a:p>
                <a:p>
                  <a:r>
                    <a:rPr lang="en-US" sz="1800" i="1" dirty="0">
                      <a:latin typeface="Times New Roman" panose="02020603050405020304" pitchFamily="18" charset="0"/>
                      <a:cs typeface="Times New Roman" panose="02020603050405020304" pitchFamily="18" charset="0"/>
                    </a:rPr>
                    <a:t>Genotype * Date: </a:t>
                  </a:r>
                  <a:r>
                    <a:rPr lang="en-US" sz="1800" b="1" i="1" dirty="0">
                      <a:latin typeface="Times New Roman" panose="02020603050405020304" pitchFamily="18" charset="0"/>
                      <a:cs typeface="Times New Roman" panose="02020603050405020304" pitchFamily="18" charset="0"/>
                    </a:rPr>
                    <a:t>p = 0.013</a:t>
                  </a:r>
                </a:p>
              </p:txBody>
            </p:sp>
            <p:sp>
              <p:nvSpPr>
                <p:cNvPr id="40" name="TextBox 39">
                  <a:extLst>
                    <a:ext uri="{FF2B5EF4-FFF2-40B4-BE49-F238E27FC236}">
                      <a16:creationId xmlns:a16="http://schemas.microsoft.com/office/drawing/2014/main" id="{A765546A-C644-2B29-5720-35A65ED96F79}"/>
                    </a:ext>
                  </a:extLst>
                </p:cNvPr>
                <p:cNvSpPr txBox="1"/>
                <p:nvPr/>
              </p:nvSpPr>
              <p:spPr>
                <a:xfrm>
                  <a:off x="19082647" y="18168442"/>
                  <a:ext cx="2217274" cy="369332"/>
                </a:xfrm>
                <a:prstGeom prst="rect">
                  <a:avLst/>
                </a:prstGeom>
                <a:noFill/>
              </p:spPr>
              <p:txBody>
                <a:bodyPr wrap="none" rtlCol="0">
                  <a:spAutoFit/>
                </a:bodyPr>
                <a:lstStyle/>
                <a:p>
                  <a:r>
                    <a:rPr lang="en-US" sz="1800" i="1" dirty="0">
                      <a:latin typeface="Times New Roman" panose="02020603050405020304" pitchFamily="18" charset="0"/>
                      <a:cs typeface="Times New Roman" panose="02020603050405020304" pitchFamily="18" charset="0"/>
                    </a:rPr>
                    <a:t> no significant drivers</a:t>
                  </a:r>
                  <a:endParaRPr lang="en-US" sz="1800" b="1" i="1" dirty="0">
                    <a:latin typeface="Times New Roman" panose="02020603050405020304" pitchFamily="18" charset="0"/>
                    <a:cs typeface="Times New Roman" panose="02020603050405020304" pitchFamily="18" charset="0"/>
                  </a:endParaRPr>
                </a:p>
              </p:txBody>
            </p:sp>
          </p:grpSp>
        </p:grpSp>
        <p:sp>
          <p:nvSpPr>
            <p:cNvPr id="33" name="TextBox 32">
              <a:extLst>
                <a:ext uri="{FF2B5EF4-FFF2-40B4-BE49-F238E27FC236}">
                  <a16:creationId xmlns:a16="http://schemas.microsoft.com/office/drawing/2014/main" id="{8159B598-E5AF-BE36-333B-86445D742E17}"/>
                </a:ext>
              </a:extLst>
            </p:cNvPr>
            <p:cNvSpPr txBox="1"/>
            <p:nvPr/>
          </p:nvSpPr>
          <p:spPr>
            <a:xfrm>
              <a:off x="21830397" y="16454773"/>
              <a:ext cx="753732" cy="584775"/>
            </a:xfrm>
            <a:prstGeom prst="rect">
              <a:avLst/>
            </a:prstGeom>
            <a:noFill/>
          </p:spPr>
          <p:txBody>
            <a:bodyPr wrap="none" rtlCol="0">
              <a:spAutoFit/>
            </a:bodyPr>
            <a:lstStyle/>
            <a:p>
              <a:r>
                <a:rPr lang="en-US" sz="3200" b="1" dirty="0">
                  <a:latin typeface="Helvetica" pitchFamily="2" charset="0"/>
                  <a:cs typeface="Times New Roman" panose="02020603050405020304" pitchFamily="18" charset="0"/>
                </a:rPr>
                <a:t>(B)</a:t>
              </a:r>
            </a:p>
          </p:txBody>
        </p:sp>
        <p:sp>
          <p:nvSpPr>
            <p:cNvPr id="32" name="TextBox 31">
              <a:extLst>
                <a:ext uri="{FF2B5EF4-FFF2-40B4-BE49-F238E27FC236}">
                  <a16:creationId xmlns:a16="http://schemas.microsoft.com/office/drawing/2014/main" id="{4B5152A3-C0DA-AA59-C36C-43507E8267B0}"/>
                </a:ext>
              </a:extLst>
            </p:cNvPr>
            <p:cNvSpPr txBox="1"/>
            <p:nvPr/>
          </p:nvSpPr>
          <p:spPr>
            <a:xfrm>
              <a:off x="15130303" y="16454773"/>
              <a:ext cx="753732" cy="584775"/>
            </a:xfrm>
            <a:prstGeom prst="rect">
              <a:avLst/>
            </a:prstGeom>
            <a:noFill/>
          </p:spPr>
          <p:txBody>
            <a:bodyPr wrap="none" rtlCol="0">
              <a:spAutoFit/>
            </a:bodyPr>
            <a:lstStyle/>
            <a:p>
              <a:r>
                <a:rPr lang="en-US" sz="3200" b="1" dirty="0">
                  <a:latin typeface="Helvetica" pitchFamily="2" charset="0"/>
                  <a:cs typeface="Times New Roman" panose="02020603050405020304" pitchFamily="18" charset="0"/>
                </a:rPr>
                <a:t>(A)</a:t>
              </a:r>
            </a:p>
          </p:txBody>
        </p:sp>
      </p:grpSp>
      <p:sp>
        <p:nvSpPr>
          <p:cNvPr id="1040" name="TextBox 1039">
            <a:extLst>
              <a:ext uri="{FF2B5EF4-FFF2-40B4-BE49-F238E27FC236}">
                <a16:creationId xmlns:a16="http://schemas.microsoft.com/office/drawing/2014/main" id="{2C660E49-0190-AB16-5A2F-95165E3C0594}"/>
              </a:ext>
            </a:extLst>
          </p:cNvPr>
          <p:cNvSpPr txBox="1"/>
          <p:nvPr/>
        </p:nvSpPr>
        <p:spPr>
          <a:xfrm>
            <a:off x="8237491" y="37959651"/>
            <a:ext cx="949299" cy="369332"/>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p = 0.13</a:t>
            </a:r>
          </a:p>
        </p:txBody>
      </p:sp>
      <p:sp>
        <p:nvSpPr>
          <p:cNvPr id="1041" name="TextBox 1040">
            <a:extLst>
              <a:ext uri="{FF2B5EF4-FFF2-40B4-BE49-F238E27FC236}">
                <a16:creationId xmlns:a16="http://schemas.microsoft.com/office/drawing/2014/main" id="{890408E0-F0D8-8154-C49A-128DC6E2EEC9}"/>
              </a:ext>
            </a:extLst>
          </p:cNvPr>
          <p:cNvSpPr txBox="1"/>
          <p:nvPr/>
        </p:nvSpPr>
        <p:spPr>
          <a:xfrm>
            <a:off x="9125461" y="37832982"/>
            <a:ext cx="963725" cy="369332"/>
          </a:xfrm>
          <a:prstGeom prst="rect">
            <a:avLst/>
          </a:prstGeom>
          <a:noFill/>
        </p:spPr>
        <p:txBody>
          <a:bodyPr wrap="none" rtlCol="0">
            <a:spAutoFit/>
          </a:bodyPr>
          <a:lstStyle/>
          <a:p>
            <a:r>
              <a:rPr lang="en-US" sz="1800" dirty="0">
                <a:latin typeface="Times New Roman" panose="02020603050405020304" pitchFamily="18" charset="0"/>
                <a:cs typeface="Times New Roman" panose="02020603050405020304" pitchFamily="18" charset="0"/>
              </a:rPr>
              <a:t>p = 0.02</a:t>
            </a:r>
          </a:p>
        </p:txBody>
      </p:sp>
      <p:grpSp>
        <p:nvGrpSpPr>
          <p:cNvPr id="1051" name="Group 1050">
            <a:extLst>
              <a:ext uri="{FF2B5EF4-FFF2-40B4-BE49-F238E27FC236}">
                <a16:creationId xmlns:a16="http://schemas.microsoft.com/office/drawing/2014/main" id="{1C4DE23A-0B25-10B1-E0D7-97C45F6E3EBD}"/>
              </a:ext>
            </a:extLst>
          </p:cNvPr>
          <p:cNvGrpSpPr/>
          <p:nvPr/>
        </p:nvGrpSpPr>
        <p:grpSpPr>
          <a:xfrm>
            <a:off x="1034206" y="36656983"/>
            <a:ext cx="13366615" cy="3676400"/>
            <a:chOff x="1031944" y="37149338"/>
            <a:chExt cx="13366615" cy="3676400"/>
          </a:xfrm>
        </p:grpSpPr>
        <p:grpSp>
          <p:nvGrpSpPr>
            <p:cNvPr id="1047" name="Group 1046">
              <a:extLst>
                <a:ext uri="{FF2B5EF4-FFF2-40B4-BE49-F238E27FC236}">
                  <a16:creationId xmlns:a16="http://schemas.microsoft.com/office/drawing/2014/main" id="{46AF0CFB-6E70-5C62-721C-298E6E66968F}"/>
                </a:ext>
              </a:extLst>
            </p:cNvPr>
            <p:cNvGrpSpPr/>
            <p:nvPr/>
          </p:nvGrpSpPr>
          <p:grpSpPr>
            <a:xfrm>
              <a:off x="1031944" y="37149338"/>
              <a:ext cx="9989039" cy="3603889"/>
              <a:chOff x="1031944" y="37149338"/>
              <a:chExt cx="9989039" cy="3603889"/>
            </a:xfrm>
          </p:grpSpPr>
          <p:sp>
            <p:nvSpPr>
              <p:cNvPr id="1037" name="Rectangle 1036">
                <a:extLst>
                  <a:ext uri="{FF2B5EF4-FFF2-40B4-BE49-F238E27FC236}">
                    <a16:creationId xmlns:a16="http://schemas.microsoft.com/office/drawing/2014/main" id="{02ADAD15-E575-AF58-61A2-BC92A7DD1683}"/>
                  </a:ext>
                </a:extLst>
              </p:cNvPr>
              <p:cNvSpPr/>
              <p:nvPr/>
            </p:nvSpPr>
            <p:spPr>
              <a:xfrm>
                <a:off x="1700311" y="37581257"/>
                <a:ext cx="545023" cy="316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9" name="Group 1038">
                <a:extLst>
                  <a:ext uri="{FF2B5EF4-FFF2-40B4-BE49-F238E27FC236}">
                    <a16:creationId xmlns:a16="http://schemas.microsoft.com/office/drawing/2014/main" id="{24BA9529-D2A4-4B58-940D-DFF4B4E95F6E}"/>
                  </a:ext>
                </a:extLst>
              </p:cNvPr>
              <p:cNvGrpSpPr/>
              <p:nvPr/>
            </p:nvGrpSpPr>
            <p:grpSpPr>
              <a:xfrm>
                <a:off x="1031944" y="37149338"/>
                <a:ext cx="9989039" cy="3603889"/>
                <a:chOff x="1031944" y="37149338"/>
                <a:chExt cx="9989039" cy="3603889"/>
              </a:xfrm>
            </p:grpSpPr>
            <p:graphicFrame>
              <p:nvGraphicFramePr>
                <p:cNvPr id="57" name="Chart 56">
                  <a:extLst>
                    <a:ext uri="{FF2B5EF4-FFF2-40B4-BE49-F238E27FC236}">
                      <a16:creationId xmlns:a16="http://schemas.microsoft.com/office/drawing/2014/main" id="{3DBFC1BE-2B4B-627C-96B0-BABAE2BFEA4E}"/>
                    </a:ext>
                  </a:extLst>
                </p:cNvPr>
                <p:cNvGraphicFramePr>
                  <a:graphicFrameLocks/>
                </p:cNvGraphicFramePr>
                <p:nvPr>
                  <p:extLst>
                    <p:ext uri="{D42A27DB-BD31-4B8C-83A1-F6EECF244321}">
                      <p14:modId xmlns:p14="http://schemas.microsoft.com/office/powerpoint/2010/main" val="1820692240"/>
                    </p:ext>
                  </p:extLst>
                </p:nvPr>
              </p:nvGraphicFramePr>
              <p:xfrm>
                <a:off x="7130884" y="37149338"/>
                <a:ext cx="3455137" cy="3603889"/>
              </p:xfrm>
              <a:graphic>
                <a:graphicData uri="http://schemas.openxmlformats.org/drawingml/2006/chart">
                  <c:chart xmlns:c="http://schemas.openxmlformats.org/drawingml/2006/chart" xmlns:r="http://schemas.openxmlformats.org/officeDocument/2006/relationships" r:id="rId11"/>
                </a:graphicData>
              </a:graphic>
            </p:graphicFrame>
            <p:sp>
              <p:nvSpPr>
                <p:cNvPr id="1034" name="TextBox 1033">
                  <a:extLst>
                    <a:ext uri="{FF2B5EF4-FFF2-40B4-BE49-F238E27FC236}">
                      <a16:creationId xmlns:a16="http://schemas.microsoft.com/office/drawing/2014/main" id="{7E37F011-E598-8D5B-9A56-388A97CA0586}"/>
                    </a:ext>
                  </a:extLst>
                </p:cNvPr>
                <p:cNvSpPr txBox="1"/>
                <p:nvPr/>
              </p:nvSpPr>
              <p:spPr>
                <a:xfrm>
                  <a:off x="3175009" y="37247648"/>
                  <a:ext cx="2176527" cy="461665"/>
                </a:xfrm>
                <a:prstGeom prst="rect">
                  <a:avLst/>
                </a:prstGeom>
                <a:noFill/>
              </p:spPr>
              <p:txBody>
                <a:bodyPr wrap="square" rtlCol="0">
                  <a:spAutoFit/>
                </a:bodyPr>
                <a:lstStyle/>
                <a:p>
                  <a:r>
                    <a:rPr lang="en-US" sz="2400" b="1" dirty="0">
                      <a:cs typeface="Times New Roman" panose="02020603050405020304" pitchFamily="18" charset="0"/>
                    </a:rPr>
                    <a:t>Plant height</a:t>
                  </a:r>
                </a:p>
              </p:txBody>
            </p:sp>
            <p:sp>
              <p:nvSpPr>
                <p:cNvPr id="1043" name="TextBox 1042">
                  <a:extLst>
                    <a:ext uri="{FF2B5EF4-FFF2-40B4-BE49-F238E27FC236}">
                      <a16:creationId xmlns:a16="http://schemas.microsoft.com/office/drawing/2014/main" id="{BC8723FD-C4D1-03C9-8164-C32E182D917E}"/>
                    </a:ext>
                  </a:extLst>
                </p:cNvPr>
                <p:cNvSpPr txBox="1"/>
                <p:nvPr/>
              </p:nvSpPr>
              <p:spPr>
                <a:xfrm>
                  <a:off x="6942952" y="37247648"/>
                  <a:ext cx="753732" cy="584775"/>
                </a:xfrm>
                <a:prstGeom prst="rect">
                  <a:avLst/>
                </a:prstGeom>
                <a:noFill/>
              </p:spPr>
              <p:txBody>
                <a:bodyPr wrap="none" rtlCol="0">
                  <a:spAutoFit/>
                </a:bodyPr>
                <a:lstStyle/>
                <a:p>
                  <a:r>
                    <a:rPr lang="en-US" sz="3200" b="1" dirty="0">
                      <a:latin typeface="Helvetica" pitchFamily="2" charset="0"/>
                      <a:cs typeface="Times New Roman" panose="02020603050405020304" pitchFamily="18" charset="0"/>
                    </a:rPr>
                    <a:t>(B)</a:t>
                  </a:r>
                </a:p>
              </p:txBody>
            </p:sp>
            <p:sp>
              <p:nvSpPr>
                <p:cNvPr id="1044" name="TextBox 1043">
                  <a:extLst>
                    <a:ext uri="{FF2B5EF4-FFF2-40B4-BE49-F238E27FC236}">
                      <a16:creationId xmlns:a16="http://schemas.microsoft.com/office/drawing/2014/main" id="{617B2D24-0183-8107-12BC-31BDA40F9B85}"/>
                    </a:ext>
                  </a:extLst>
                </p:cNvPr>
                <p:cNvSpPr txBox="1"/>
                <p:nvPr/>
              </p:nvSpPr>
              <p:spPr>
                <a:xfrm>
                  <a:off x="10267251" y="37223115"/>
                  <a:ext cx="753732" cy="584775"/>
                </a:xfrm>
                <a:prstGeom prst="rect">
                  <a:avLst/>
                </a:prstGeom>
                <a:noFill/>
              </p:spPr>
              <p:txBody>
                <a:bodyPr wrap="none" rtlCol="0">
                  <a:spAutoFit/>
                </a:bodyPr>
                <a:lstStyle/>
                <a:p>
                  <a:r>
                    <a:rPr lang="en-US" sz="3200" b="1" dirty="0">
                      <a:latin typeface="Helvetica" pitchFamily="2" charset="0"/>
                      <a:cs typeface="Times New Roman" panose="02020603050405020304" pitchFamily="18" charset="0"/>
                    </a:rPr>
                    <a:t>(C)</a:t>
                  </a:r>
                </a:p>
              </p:txBody>
            </p:sp>
            <p:sp>
              <p:nvSpPr>
                <p:cNvPr id="1042" name="TextBox 1041">
                  <a:extLst>
                    <a:ext uri="{FF2B5EF4-FFF2-40B4-BE49-F238E27FC236}">
                      <a16:creationId xmlns:a16="http://schemas.microsoft.com/office/drawing/2014/main" id="{902AD012-A53A-8260-712C-11665B46B321}"/>
                    </a:ext>
                  </a:extLst>
                </p:cNvPr>
                <p:cNvSpPr txBox="1"/>
                <p:nvPr/>
              </p:nvSpPr>
              <p:spPr>
                <a:xfrm>
                  <a:off x="1031944" y="37181501"/>
                  <a:ext cx="753732" cy="584775"/>
                </a:xfrm>
                <a:prstGeom prst="rect">
                  <a:avLst/>
                </a:prstGeom>
                <a:noFill/>
              </p:spPr>
              <p:txBody>
                <a:bodyPr wrap="none" rtlCol="0">
                  <a:spAutoFit/>
                </a:bodyPr>
                <a:lstStyle/>
                <a:p>
                  <a:r>
                    <a:rPr lang="en-US" sz="3200" b="1" dirty="0">
                      <a:latin typeface="Helvetica" pitchFamily="2" charset="0"/>
                      <a:cs typeface="Times New Roman" panose="02020603050405020304" pitchFamily="18" charset="0"/>
                    </a:rPr>
                    <a:t>(A)</a:t>
                  </a:r>
                </a:p>
              </p:txBody>
            </p:sp>
            <p:pic>
              <p:nvPicPr>
                <p:cNvPr id="1026" name="Picture 1025" descr="Chart, scatter chart&#10;&#10;Description automatically generated">
                  <a:extLst>
                    <a:ext uri="{FF2B5EF4-FFF2-40B4-BE49-F238E27FC236}">
                      <a16:creationId xmlns:a16="http://schemas.microsoft.com/office/drawing/2014/main" id="{9705C11C-1D7F-26CE-D3AB-C450979B20BD}"/>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10402" b="9307"/>
                <a:stretch/>
              </p:blipFill>
              <p:spPr>
                <a:xfrm>
                  <a:off x="1097873" y="37690718"/>
                  <a:ext cx="5816087" cy="2994017"/>
                </a:xfrm>
                <a:prstGeom prst="rect">
                  <a:avLst/>
                </a:prstGeom>
              </p:spPr>
            </p:pic>
            <p:grpSp>
              <p:nvGrpSpPr>
                <p:cNvPr id="1029" name="Group 1028">
                  <a:extLst>
                    <a:ext uri="{FF2B5EF4-FFF2-40B4-BE49-F238E27FC236}">
                      <a16:creationId xmlns:a16="http://schemas.microsoft.com/office/drawing/2014/main" id="{A1CE3902-F3B7-6C0B-3413-93FED2396F4C}"/>
                    </a:ext>
                  </a:extLst>
                </p:cNvPr>
                <p:cNvGrpSpPr/>
                <p:nvPr/>
              </p:nvGrpSpPr>
              <p:grpSpPr>
                <a:xfrm>
                  <a:off x="1845051" y="37844376"/>
                  <a:ext cx="967675" cy="792296"/>
                  <a:chOff x="-7422055" y="35813528"/>
                  <a:chExt cx="967675" cy="792296"/>
                </a:xfrm>
              </p:grpSpPr>
              <p:sp>
                <p:nvSpPr>
                  <p:cNvPr id="62" name="TextBox 61">
                    <a:extLst>
                      <a:ext uri="{FF2B5EF4-FFF2-40B4-BE49-F238E27FC236}">
                        <a16:creationId xmlns:a16="http://schemas.microsoft.com/office/drawing/2014/main" id="{812E22AD-17A3-EC16-DFFF-EF4F01863978}"/>
                      </a:ext>
                    </a:extLst>
                  </p:cNvPr>
                  <p:cNvSpPr txBox="1"/>
                  <p:nvPr/>
                </p:nvSpPr>
                <p:spPr>
                  <a:xfrm>
                    <a:off x="-7067048" y="35813528"/>
                    <a:ext cx="568489" cy="369332"/>
                  </a:xfrm>
                  <a:prstGeom prst="rect">
                    <a:avLst/>
                  </a:prstGeom>
                  <a:noFill/>
                  <a:ln>
                    <a:noFill/>
                  </a:ln>
                </p:spPr>
                <p:txBody>
                  <a:bodyPr wrap="none" rtlCol="0">
                    <a:spAutoFit/>
                  </a:bodyPr>
                  <a:lstStyle/>
                  <a:p>
                    <a:r>
                      <a:rPr lang="en-US" sz="1800" dirty="0">
                        <a:cs typeface="Times New Roman" panose="02020603050405020304" pitchFamily="18" charset="0"/>
                      </a:rPr>
                      <a:t>Low</a:t>
                    </a:r>
                  </a:p>
                </p:txBody>
              </p:sp>
              <p:sp>
                <p:nvSpPr>
                  <p:cNvPr id="1024" name="Rectangle 1023">
                    <a:extLst>
                      <a:ext uri="{FF2B5EF4-FFF2-40B4-BE49-F238E27FC236}">
                        <a16:creationId xmlns:a16="http://schemas.microsoft.com/office/drawing/2014/main" id="{51C8442F-4282-4F3F-20AF-41EC0FAFE3AB}"/>
                      </a:ext>
                    </a:extLst>
                  </p:cNvPr>
                  <p:cNvSpPr/>
                  <p:nvPr/>
                </p:nvSpPr>
                <p:spPr>
                  <a:xfrm>
                    <a:off x="-7422055" y="35870305"/>
                    <a:ext cx="414383" cy="287839"/>
                  </a:xfrm>
                  <a:prstGeom prst="rect">
                    <a:avLst/>
                  </a:prstGeom>
                  <a:solidFill>
                    <a:srgbClr val="F976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5" name="Rectangle 1024">
                    <a:extLst>
                      <a:ext uri="{FF2B5EF4-FFF2-40B4-BE49-F238E27FC236}">
                        <a16:creationId xmlns:a16="http://schemas.microsoft.com/office/drawing/2014/main" id="{0CB70D34-E117-2AE8-8917-2684B6FC70B2}"/>
                      </a:ext>
                    </a:extLst>
                  </p:cNvPr>
                  <p:cNvSpPr/>
                  <p:nvPr/>
                </p:nvSpPr>
                <p:spPr>
                  <a:xfrm>
                    <a:off x="-7422055" y="36273664"/>
                    <a:ext cx="400283" cy="287838"/>
                  </a:xfrm>
                  <a:prstGeom prst="rect">
                    <a:avLst/>
                  </a:prstGeom>
                  <a:solidFill>
                    <a:srgbClr val="01BF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7" name="TextBox 1026">
                    <a:extLst>
                      <a:ext uri="{FF2B5EF4-FFF2-40B4-BE49-F238E27FC236}">
                        <a16:creationId xmlns:a16="http://schemas.microsoft.com/office/drawing/2014/main" id="{92A4D2C4-B752-5675-EB2C-7F93469C0365}"/>
                      </a:ext>
                    </a:extLst>
                  </p:cNvPr>
                  <p:cNvSpPr txBox="1"/>
                  <p:nvPr/>
                </p:nvSpPr>
                <p:spPr>
                  <a:xfrm>
                    <a:off x="-7067048" y="36236492"/>
                    <a:ext cx="612668" cy="369332"/>
                  </a:xfrm>
                  <a:prstGeom prst="rect">
                    <a:avLst/>
                  </a:prstGeom>
                  <a:noFill/>
                  <a:ln>
                    <a:noFill/>
                  </a:ln>
                </p:spPr>
                <p:txBody>
                  <a:bodyPr wrap="none" rtlCol="0">
                    <a:spAutoFit/>
                  </a:bodyPr>
                  <a:lstStyle/>
                  <a:p>
                    <a:r>
                      <a:rPr lang="en-US" sz="1800" dirty="0">
                        <a:cs typeface="Times New Roman" panose="02020603050405020304" pitchFamily="18" charset="0"/>
                      </a:rPr>
                      <a:t>High</a:t>
                    </a:r>
                  </a:p>
                </p:txBody>
              </p:sp>
            </p:grpSp>
          </p:grpSp>
        </p:grpSp>
        <p:graphicFrame>
          <p:nvGraphicFramePr>
            <p:cNvPr id="1049" name="Chart 1048">
              <a:extLst>
                <a:ext uri="{FF2B5EF4-FFF2-40B4-BE49-F238E27FC236}">
                  <a16:creationId xmlns:a16="http://schemas.microsoft.com/office/drawing/2014/main" id="{5767AB6A-38B2-BF49-BE83-0666902BC5A3}"/>
                </a:ext>
              </a:extLst>
            </p:cNvPr>
            <p:cNvGraphicFramePr>
              <a:graphicFrameLocks/>
            </p:cNvGraphicFramePr>
            <p:nvPr>
              <p:extLst>
                <p:ext uri="{D42A27DB-BD31-4B8C-83A1-F6EECF244321}">
                  <p14:modId xmlns:p14="http://schemas.microsoft.com/office/powerpoint/2010/main" val="367189187"/>
                </p:ext>
              </p:extLst>
            </p:nvPr>
          </p:nvGraphicFramePr>
          <p:xfrm>
            <a:off x="10822042" y="37221849"/>
            <a:ext cx="3576517" cy="3603889"/>
          </p:xfrm>
          <a:graphic>
            <a:graphicData uri="http://schemas.openxmlformats.org/drawingml/2006/chart">
              <c:chart xmlns:c="http://schemas.openxmlformats.org/drawingml/2006/chart" xmlns:r="http://schemas.openxmlformats.org/officeDocument/2006/relationships" r:id="rId13"/>
            </a:graphicData>
          </a:graphic>
        </p:graphicFrame>
      </p:grpSp>
      <p:sp>
        <p:nvSpPr>
          <p:cNvPr id="1055" name="TextBox 1054">
            <a:extLst>
              <a:ext uri="{FF2B5EF4-FFF2-40B4-BE49-F238E27FC236}">
                <a16:creationId xmlns:a16="http://schemas.microsoft.com/office/drawing/2014/main" id="{84F4D2E3-E60C-009A-0CE2-DC1E10533799}"/>
              </a:ext>
            </a:extLst>
          </p:cNvPr>
          <p:cNvSpPr txBox="1"/>
          <p:nvPr/>
        </p:nvSpPr>
        <p:spPr>
          <a:xfrm>
            <a:off x="8872604" y="28582409"/>
            <a:ext cx="4353151" cy="3046988"/>
          </a:xfrm>
          <a:prstGeom prst="rect">
            <a:avLst/>
          </a:prstGeom>
          <a:noFill/>
        </p:spPr>
        <p:txBody>
          <a:bodyPr wrap="square">
            <a:spAutoFit/>
          </a:bodyPr>
          <a:lstStyle/>
          <a:p>
            <a:pPr algn="ctr" rtl="0">
              <a:spcBef>
                <a:spcPts val="0"/>
              </a:spcBef>
              <a:spcAft>
                <a:spcPts val="0"/>
              </a:spcAft>
            </a:pPr>
            <a:br>
              <a:rPr lang="en-US" sz="2400" b="0" dirty="0">
                <a:effectLst/>
                <a:latin typeface="Helvetica" pitchFamily="2" charset="0"/>
              </a:rPr>
            </a:br>
            <a:endParaRPr lang="en-US" sz="2400" b="0" dirty="0">
              <a:effectLst/>
              <a:latin typeface="Helvetica" pitchFamily="2" charset="0"/>
            </a:endParaRPr>
          </a:p>
          <a:p>
            <a:pPr algn="ctr" rtl="0">
              <a:spcBef>
                <a:spcPts val="0"/>
              </a:spcBef>
              <a:spcAft>
                <a:spcPts val="0"/>
              </a:spcAft>
            </a:pPr>
            <a:br>
              <a:rPr lang="en-US" sz="2400" b="0" dirty="0">
                <a:effectLst/>
                <a:latin typeface="Helvetica" pitchFamily="2" charset="0"/>
              </a:rPr>
            </a:br>
            <a:endParaRPr lang="en-US" sz="2400" b="0" dirty="0">
              <a:effectLst/>
              <a:latin typeface="Helvetica" pitchFamily="2" charset="0"/>
            </a:endParaRPr>
          </a:p>
          <a:p>
            <a:pPr algn="ctr" rtl="0">
              <a:spcBef>
                <a:spcPts val="0"/>
              </a:spcBef>
              <a:spcAft>
                <a:spcPts val="0"/>
              </a:spcAft>
            </a:pPr>
            <a:br>
              <a:rPr lang="en-US" sz="2400" b="0" dirty="0">
                <a:effectLst/>
                <a:latin typeface="Helvetica" pitchFamily="2" charset="0"/>
              </a:rPr>
            </a:br>
            <a:endParaRPr lang="en-US" sz="2400" b="0" dirty="0">
              <a:effectLst/>
              <a:latin typeface="Helvetica" pitchFamily="2" charset="0"/>
            </a:endParaRPr>
          </a:p>
          <a:p>
            <a:br>
              <a:rPr lang="en-US" sz="2400" dirty="0">
                <a:latin typeface="Helvetica" pitchFamily="2" charset="0"/>
              </a:rPr>
            </a:br>
            <a:endParaRPr lang="en-US" sz="2400" dirty="0">
              <a:latin typeface="Helvetica" pitchFamily="2" charset="0"/>
            </a:endParaRPr>
          </a:p>
        </p:txBody>
      </p:sp>
      <p:pic>
        <p:nvPicPr>
          <p:cNvPr id="1070" name="Picture 1069" descr="A picture containing text, vegetable, plant, chocolate&#10;&#10;Description automatically generated">
            <a:extLst>
              <a:ext uri="{FF2B5EF4-FFF2-40B4-BE49-F238E27FC236}">
                <a16:creationId xmlns:a16="http://schemas.microsoft.com/office/drawing/2014/main" id="{31B8CDF9-9FE9-C151-ED29-397769D8B32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17655" y="27529336"/>
            <a:ext cx="6915838" cy="5101187"/>
          </a:xfrm>
          <a:prstGeom prst="rect">
            <a:avLst/>
          </a:prstGeom>
        </p:spPr>
      </p:pic>
      <p:sp>
        <p:nvSpPr>
          <p:cNvPr id="1071" name="Text Placeholder 358">
            <a:extLst>
              <a:ext uri="{FF2B5EF4-FFF2-40B4-BE49-F238E27FC236}">
                <a16:creationId xmlns:a16="http://schemas.microsoft.com/office/drawing/2014/main" id="{E17CCCCD-D9D5-AE16-CD5D-54999601E76D}"/>
              </a:ext>
            </a:extLst>
          </p:cNvPr>
          <p:cNvSpPr txBox="1">
            <a:spLocks/>
          </p:cNvSpPr>
          <p:nvPr/>
        </p:nvSpPr>
        <p:spPr>
          <a:xfrm>
            <a:off x="989511" y="32582044"/>
            <a:ext cx="13730366" cy="4154961"/>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pPr>
              <a:spcBef>
                <a:spcPts val="0"/>
              </a:spcBef>
            </a:pPr>
            <a:r>
              <a:rPr lang="en-US" sz="3000" b="1" dirty="0">
                <a:solidFill>
                  <a:schemeClr val="tx1"/>
                </a:solidFill>
                <a:latin typeface="Helvetica" pitchFamily="2" charset="0"/>
              </a:rPr>
              <a:t>Figure </a:t>
            </a:r>
            <a:r>
              <a:rPr lang="el-GR" sz="3000" b="1" dirty="0">
                <a:solidFill>
                  <a:schemeClr val="tx1"/>
                </a:solidFill>
                <a:latin typeface="Helvetica" pitchFamily="2" charset="0"/>
              </a:rPr>
              <a:t>2. </a:t>
            </a:r>
            <a:r>
              <a:rPr lang="en-US" sz="3000" b="1" dirty="0">
                <a:solidFill>
                  <a:schemeClr val="tx1"/>
                </a:solidFill>
                <a:latin typeface="Helvetica" pitchFamily="2" charset="0"/>
              </a:rPr>
              <a:t>Sorghum lines were planted </a:t>
            </a:r>
          </a:p>
          <a:p>
            <a:pPr>
              <a:spcBef>
                <a:spcPts val="0"/>
              </a:spcBef>
            </a:pPr>
            <a:r>
              <a:rPr lang="en-US" sz="3000" b="1" dirty="0">
                <a:solidFill>
                  <a:schemeClr val="tx1"/>
                </a:solidFill>
                <a:latin typeface="Helvetica" pitchFamily="2" charset="0"/>
              </a:rPr>
              <a:t>in June 2021 at Maricopa Agricultural </a:t>
            </a:r>
          </a:p>
          <a:p>
            <a:pPr>
              <a:spcBef>
                <a:spcPts val="0"/>
              </a:spcBef>
            </a:pPr>
            <a:r>
              <a:rPr lang="en-US" sz="3000" b="1" dirty="0">
                <a:solidFill>
                  <a:schemeClr val="tx1"/>
                </a:solidFill>
                <a:latin typeface="Helvetica" pitchFamily="2" charset="0"/>
              </a:rPr>
              <a:t>Center (MAC) located in Maricopa, AZ. </a:t>
            </a:r>
          </a:p>
          <a:p>
            <a:pPr marL="514350" indent="-514350">
              <a:spcBef>
                <a:spcPts val="0"/>
              </a:spcBef>
              <a:buAutoNum type="alphaUcParenR"/>
            </a:pPr>
            <a:r>
              <a:rPr lang="en-US" sz="3000" dirty="0">
                <a:solidFill>
                  <a:schemeClr val="tx1"/>
                </a:solidFill>
                <a:latin typeface="Helvetica" pitchFamily="2" charset="0"/>
              </a:rPr>
              <a:t>Two genotypes were planted: </a:t>
            </a:r>
            <a:r>
              <a:rPr lang="en-US" sz="3000" b="1" dirty="0">
                <a:solidFill>
                  <a:srgbClr val="01BFC4"/>
                </a:solidFill>
                <a:latin typeface="Helvetica" pitchFamily="2" charset="0"/>
              </a:rPr>
              <a:t>high</a:t>
            </a:r>
            <a:r>
              <a:rPr lang="en-US" sz="3000" dirty="0">
                <a:solidFill>
                  <a:schemeClr val="tx1"/>
                </a:solidFill>
                <a:latin typeface="Helvetica" pitchFamily="2" charset="0"/>
              </a:rPr>
              <a:t> and </a:t>
            </a:r>
            <a:r>
              <a:rPr lang="en-US" sz="3000" b="1" dirty="0">
                <a:solidFill>
                  <a:srgbClr val="F9766D"/>
                </a:solidFill>
                <a:latin typeface="Helvetica" pitchFamily="2" charset="0"/>
              </a:rPr>
              <a:t>low</a:t>
            </a:r>
            <a:r>
              <a:rPr lang="en-US" sz="3000" dirty="0">
                <a:solidFill>
                  <a:schemeClr val="tx1"/>
                </a:solidFill>
                <a:latin typeface="Helvetica" pitchFamily="2" charset="0"/>
              </a:rPr>
              <a:t> productivity lines. </a:t>
            </a:r>
          </a:p>
          <a:p>
            <a:pPr>
              <a:spcBef>
                <a:spcPts val="0"/>
              </a:spcBef>
            </a:pPr>
            <a:r>
              <a:rPr lang="en-US" sz="3000" dirty="0">
                <a:solidFill>
                  <a:schemeClr val="tx1"/>
                </a:solidFill>
                <a:latin typeface="Helvetica" pitchFamily="2" charset="0"/>
              </a:rPr>
              <a:t>In July (pre-monsoon) and September (post-monsoon, during flowering), fertilizer (NH</a:t>
            </a:r>
            <a:r>
              <a:rPr lang="en-US" sz="3000" baseline="-25000" dirty="0">
                <a:solidFill>
                  <a:schemeClr val="tx1"/>
                </a:solidFill>
                <a:latin typeface="Helvetica" pitchFamily="2" charset="0"/>
              </a:rPr>
              <a:t>4</a:t>
            </a:r>
            <a:r>
              <a:rPr lang="en-US" sz="3000" dirty="0">
                <a:solidFill>
                  <a:schemeClr val="tx1"/>
                </a:solidFill>
                <a:latin typeface="Helvetica" pitchFamily="2" charset="0"/>
              </a:rPr>
              <a:t>NO</a:t>
            </a:r>
            <a:r>
              <a:rPr lang="en-US" sz="3000" baseline="-25000" dirty="0">
                <a:solidFill>
                  <a:schemeClr val="tx1"/>
                </a:solidFill>
                <a:latin typeface="Helvetica" pitchFamily="2" charset="0"/>
              </a:rPr>
              <a:t>3</a:t>
            </a:r>
            <a:r>
              <a:rPr lang="en-US" sz="3000" dirty="0">
                <a:solidFill>
                  <a:schemeClr val="tx1"/>
                </a:solidFill>
                <a:latin typeface="Helvetica" pitchFamily="2" charset="0"/>
              </a:rPr>
              <a:t>) was injected in 3 locations around the base of plant. Soil probes were buried at two depths for online VOC measurements. B) Flowchart showing sample collection and processing for NMR, performed at PNNL. </a:t>
            </a:r>
            <a:r>
              <a:rPr lang="el-GR" sz="3000" b="1" dirty="0">
                <a:solidFill>
                  <a:schemeClr val="tx1"/>
                </a:solidFill>
                <a:latin typeface="Helvetica" pitchFamily="2" charset="0"/>
              </a:rPr>
              <a:t> </a:t>
            </a:r>
            <a:endParaRPr lang="en-US" sz="3000" b="1" dirty="0">
              <a:solidFill>
                <a:schemeClr val="tx1"/>
              </a:solidFill>
              <a:latin typeface="Helvetica" pitchFamily="2" charset="0"/>
            </a:endParaRPr>
          </a:p>
        </p:txBody>
      </p:sp>
      <p:grpSp>
        <p:nvGrpSpPr>
          <p:cNvPr id="1076" name="Group 1075">
            <a:extLst>
              <a:ext uri="{FF2B5EF4-FFF2-40B4-BE49-F238E27FC236}">
                <a16:creationId xmlns:a16="http://schemas.microsoft.com/office/drawing/2014/main" id="{6CC6BDCD-84BE-7638-AF20-EA1DE2581A61}"/>
              </a:ext>
            </a:extLst>
          </p:cNvPr>
          <p:cNvGrpSpPr/>
          <p:nvPr/>
        </p:nvGrpSpPr>
        <p:grpSpPr>
          <a:xfrm>
            <a:off x="8712141" y="27280345"/>
            <a:ext cx="5498383" cy="6144309"/>
            <a:chOff x="8282421" y="29846682"/>
            <a:chExt cx="5498383" cy="6144309"/>
          </a:xfrm>
        </p:grpSpPr>
        <p:sp>
          <p:nvSpPr>
            <p:cNvPr id="1065" name="TextBox 1064">
              <a:extLst>
                <a:ext uri="{FF2B5EF4-FFF2-40B4-BE49-F238E27FC236}">
                  <a16:creationId xmlns:a16="http://schemas.microsoft.com/office/drawing/2014/main" id="{137D4C6B-25E6-BFC1-D277-BC213CAB57E9}"/>
                </a:ext>
              </a:extLst>
            </p:cNvPr>
            <p:cNvSpPr txBox="1"/>
            <p:nvPr/>
          </p:nvSpPr>
          <p:spPr>
            <a:xfrm>
              <a:off x="8291382" y="29846682"/>
              <a:ext cx="5463251" cy="1384995"/>
            </a:xfrm>
            <a:prstGeom prst="rect">
              <a:avLst/>
            </a:prstGeom>
            <a:solidFill>
              <a:schemeClr val="accent6">
                <a:lumMod val="40000"/>
                <a:lumOff val="60000"/>
              </a:schemeClr>
            </a:solidFill>
          </p:spPr>
          <p:txBody>
            <a:bodyPr wrap="square">
              <a:spAutoFit/>
            </a:bodyPr>
            <a:lstStyle/>
            <a:p>
              <a:pPr algn="ctr" rtl="0">
                <a:spcBef>
                  <a:spcPts val="0"/>
                </a:spcBef>
                <a:spcAft>
                  <a:spcPts val="0"/>
                </a:spcAft>
              </a:pPr>
              <a:r>
                <a:rPr lang="en-US" sz="2800" b="0" i="0" u="none" strike="noStrike" dirty="0">
                  <a:solidFill>
                    <a:srgbClr val="000000"/>
                  </a:solidFill>
                  <a:effectLst/>
                  <a:latin typeface="Helvetica" pitchFamily="2" charset="0"/>
                </a:rPr>
                <a:t>Sorghum rhizosphere injected with aqueous NH</a:t>
              </a:r>
              <a:r>
                <a:rPr lang="en-US" sz="2800" b="0" i="0" u="none" strike="noStrike" baseline="-25000" dirty="0">
                  <a:solidFill>
                    <a:srgbClr val="000000"/>
                  </a:solidFill>
                  <a:effectLst/>
                  <a:latin typeface="Helvetica" pitchFamily="2" charset="0"/>
                </a:rPr>
                <a:t>4</a:t>
              </a:r>
              <a:r>
                <a:rPr lang="en-US" sz="2800" b="0" i="0" u="none" strike="noStrike" dirty="0">
                  <a:solidFill>
                    <a:srgbClr val="000000"/>
                  </a:solidFill>
                  <a:effectLst/>
                  <a:latin typeface="Helvetica" pitchFamily="2" charset="0"/>
                </a:rPr>
                <a:t>NO</a:t>
              </a:r>
              <a:r>
                <a:rPr lang="en-US" sz="2800" b="0" i="0" u="none" strike="noStrike" baseline="-25000" dirty="0">
                  <a:solidFill>
                    <a:srgbClr val="000000"/>
                  </a:solidFill>
                  <a:effectLst/>
                  <a:latin typeface="Helvetica" pitchFamily="2" charset="0"/>
                </a:rPr>
                <a:t>3</a:t>
              </a:r>
              <a:r>
                <a:rPr lang="en-US" sz="2800" b="0" i="0" u="none" strike="noStrike" dirty="0">
                  <a:solidFill>
                    <a:srgbClr val="000000"/>
                  </a:solidFill>
                  <a:effectLst/>
                  <a:latin typeface="Helvetica" pitchFamily="2" charset="0"/>
                </a:rPr>
                <a:t> on three consecutive days</a:t>
              </a:r>
              <a:endParaRPr lang="en-US" sz="2800" b="0" dirty="0">
                <a:effectLst/>
                <a:latin typeface="Helvetica" pitchFamily="2" charset="0"/>
              </a:endParaRPr>
            </a:p>
          </p:txBody>
        </p:sp>
        <p:sp>
          <p:nvSpPr>
            <p:cNvPr id="1066" name="TextBox 1065">
              <a:extLst>
                <a:ext uri="{FF2B5EF4-FFF2-40B4-BE49-F238E27FC236}">
                  <a16:creationId xmlns:a16="http://schemas.microsoft.com/office/drawing/2014/main" id="{52282820-27A1-964C-648F-FE5BC24FBE5D}"/>
                </a:ext>
              </a:extLst>
            </p:cNvPr>
            <p:cNvSpPr txBox="1"/>
            <p:nvPr/>
          </p:nvSpPr>
          <p:spPr>
            <a:xfrm>
              <a:off x="8282421" y="31544529"/>
              <a:ext cx="5463251" cy="954107"/>
            </a:xfrm>
            <a:prstGeom prst="rect">
              <a:avLst/>
            </a:prstGeom>
            <a:solidFill>
              <a:schemeClr val="accent6">
                <a:lumMod val="40000"/>
                <a:lumOff val="60000"/>
              </a:schemeClr>
            </a:solidFill>
          </p:spPr>
          <p:txBody>
            <a:bodyPr wrap="square">
              <a:spAutoFit/>
            </a:bodyPr>
            <a:lstStyle/>
            <a:p>
              <a:pPr algn="ctr" rtl="0">
                <a:spcBef>
                  <a:spcPts val="0"/>
                </a:spcBef>
                <a:spcAft>
                  <a:spcPts val="0"/>
                </a:spcAft>
              </a:pPr>
              <a:r>
                <a:rPr lang="en-US" sz="2800" b="0" i="0" u="none" strike="noStrike" dirty="0">
                  <a:solidFill>
                    <a:srgbClr val="000000"/>
                  </a:solidFill>
                  <a:effectLst/>
                  <a:latin typeface="Helvetica" pitchFamily="2" charset="0"/>
                </a:rPr>
                <a:t>Soil and root samples collected three days after third injection</a:t>
              </a:r>
              <a:endParaRPr lang="en-US" sz="2800" b="0" dirty="0">
                <a:effectLst/>
                <a:latin typeface="Helvetica" pitchFamily="2" charset="0"/>
              </a:endParaRPr>
            </a:p>
          </p:txBody>
        </p:sp>
        <p:sp>
          <p:nvSpPr>
            <p:cNvPr id="1067" name="TextBox 1066">
              <a:extLst>
                <a:ext uri="{FF2B5EF4-FFF2-40B4-BE49-F238E27FC236}">
                  <a16:creationId xmlns:a16="http://schemas.microsoft.com/office/drawing/2014/main" id="{01E26830-D72B-8694-6866-88AEE01D3B24}"/>
                </a:ext>
              </a:extLst>
            </p:cNvPr>
            <p:cNvSpPr txBox="1"/>
            <p:nvPr/>
          </p:nvSpPr>
          <p:spPr>
            <a:xfrm>
              <a:off x="8289357" y="32900391"/>
              <a:ext cx="5463251" cy="1815882"/>
            </a:xfrm>
            <a:prstGeom prst="rect">
              <a:avLst/>
            </a:prstGeom>
            <a:solidFill>
              <a:schemeClr val="accent6">
                <a:lumMod val="40000"/>
                <a:lumOff val="60000"/>
              </a:schemeClr>
            </a:solidFill>
          </p:spPr>
          <p:txBody>
            <a:bodyPr wrap="square">
              <a:spAutoFit/>
            </a:bodyPr>
            <a:lstStyle/>
            <a:p>
              <a:pPr algn="ctr" rtl="0">
                <a:spcBef>
                  <a:spcPts val="0"/>
                </a:spcBef>
                <a:spcAft>
                  <a:spcPts val="0"/>
                </a:spcAft>
              </a:pPr>
              <a:r>
                <a:rPr lang="en-US" sz="2800" b="0" i="0" u="none" strike="noStrike" dirty="0">
                  <a:solidFill>
                    <a:srgbClr val="000000"/>
                  </a:solidFill>
                  <a:effectLst/>
                  <a:latin typeface="Helvetica" pitchFamily="2" charset="0"/>
                </a:rPr>
                <a:t>Soils (10g) and roots (2g) undergo sequential H</a:t>
              </a:r>
              <a:r>
                <a:rPr lang="en-US" sz="2800" b="0" i="0" u="none" strike="noStrike" baseline="-25000" dirty="0">
                  <a:solidFill>
                    <a:srgbClr val="000000"/>
                  </a:solidFill>
                  <a:effectLst/>
                  <a:latin typeface="Helvetica" pitchFamily="2" charset="0"/>
                </a:rPr>
                <a:t>2</a:t>
              </a:r>
              <a:r>
                <a:rPr lang="en-US" sz="2800" b="0" i="0" u="none" strike="noStrike" dirty="0">
                  <a:solidFill>
                    <a:srgbClr val="000000"/>
                  </a:solidFill>
                  <a:effectLst/>
                  <a:latin typeface="Helvetica" pitchFamily="2" charset="0"/>
                </a:rPr>
                <a:t>O and </a:t>
              </a:r>
              <a:r>
                <a:rPr lang="en-US" sz="2800" b="0" i="0" u="none" strike="noStrike" dirty="0" err="1">
                  <a:solidFill>
                    <a:srgbClr val="000000"/>
                  </a:solidFill>
                  <a:effectLst/>
                  <a:latin typeface="Helvetica" pitchFamily="2" charset="0"/>
                </a:rPr>
                <a:t>meOH</a:t>
              </a:r>
              <a:r>
                <a:rPr lang="en-US" sz="2800" b="0" i="0" u="none" strike="noStrike" dirty="0">
                  <a:solidFill>
                    <a:srgbClr val="000000"/>
                  </a:solidFill>
                  <a:effectLst/>
                  <a:latin typeface="Helvetica" pitchFamily="2" charset="0"/>
                </a:rPr>
                <a:t> extractions and flowed through SPE column</a:t>
              </a:r>
              <a:endParaRPr lang="en-US" sz="2800" b="0" dirty="0">
                <a:effectLst/>
                <a:latin typeface="Helvetica" pitchFamily="2" charset="0"/>
              </a:endParaRPr>
            </a:p>
          </p:txBody>
        </p:sp>
        <p:sp>
          <p:nvSpPr>
            <p:cNvPr id="1068" name="TextBox 1067">
              <a:extLst>
                <a:ext uri="{FF2B5EF4-FFF2-40B4-BE49-F238E27FC236}">
                  <a16:creationId xmlns:a16="http://schemas.microsoft.com/office/drawing/2014/main" id="{25F64565-D1D3-7E04-B1A0-49490C27C596}"/>
                </a:ext>
              </a:extLst>
            </p:cNvPr>
            <p:cNvSpPr txBox="1"/>
            <p:nvPr/>
          </p:nvSpPr>
          <p:spPr>
            <a:xfrm>
              <a:off x="8317553" y="35036884"/>
              <a:ext cx="5463251" cy="954107"/>
            </a:xfrm>
            <a:prstGeom prst="rect">
              <a:avLst/>
            </a:prstGeom>
            <a:solidFill>
              <a:schemeClr val="accent6">
                <a:lumMod val="40000"/>
                <a:lumOff val="60000"/>
              </a:schemeClr>
            </a:solidFill>
          </p:spPr>
          <p:txBody>
            <a:bodyPr wrap="square">
              <a:spAutoFit/>
            </a:bodyPr>
            <a:lstStyle/>
            <a:p>
              <a:pPr algn="ctr" rtl="0">
                <a:spcBef>
                  <a:spcPts val="0"/>
                </a:spcBef>
                <a:spcAft>
                  <a:spcPts val="0"/>
                </a:spcAft>
              </a:pPr>
              <a:r>
                <a:rPr lang="en-US" sz="2800" b="0" i="0" u="none" strike="noStrike" dirty="0">
                  <a:solidFill>
                    <a:srgbClr val="000000"/>
                  </a:solidFill>
                  <a:effectLst/>
                  <a:latin typeface="Helvetica" pitchFamily="2" charset="0"/>
                </a:rPr>
                <a:t>Extracts quantified using 1D and 2D </a:t>
              </a:r>
              <a:r>
                <a:rPr lang="en-US" sz="2800" b="0" i="0" u="none" strike="noStrike" baseline="30000" dirty="0">
                  <a:solidFill>
                    <a:srgbClr val="000000"/>
                  </a:solidFill>
                  <a:effectLst/>
                  <a:latin typeface="Helvetica" pitchFamily="2" charset="0"/>
                </a:rPr>
                <a:t>1</a:t>
              </a:r>
              <a:r>
                <a:rPr lang="en-US" sz="2800" b="0" i="0" u="none" strike="noStrike" dirty="0">
                  <a:solidFill>
                    <a:srgbClr val="000000"/>
                  </a:solidFill>
                  <a:effectLst/>
                  <a:latin typeface="Helvetica" pitchFamily="2" charset="0"/>
                </a:rPr>
                <a:t>H-NMR</a:t>
              </a:r>
              <a:endParaRPr lang="en-US" sz="2800" b="0" dirty="0">
                <a:effectLst/>
                <a:latin typeface="Helvetica" pitchFamily="2" charset="0"/>
              </a:endParaRPr>
            </a:p>
          </p:txBody>
        </p:sp>
        <p:sp>
          <p:nvSpPr>
            <p:cNvPr id="1072" name="Down Arrow 1071">
              <a:extLst>
                <a:ext uri="{FF2B5EF4-FFF2-40B4-BE49-F238E27FC236}">
                  <a16:creationId xmlns:a16="http://schemas.microsoft.com/office/drawing/2014/main" id="{C79B527F-A1FF-241A-F3CA-01CC6847BD07}"/>
                </a:ext>
              </a:extLst>
            </p:cNvPr>
            <p:cNvSpPr/>
            <p:nvPr/>
          </p:nvSpPr>
          <p:spPr>
            <a:xfrm>
              <a:off x="10579338" y="31223918"/>
              <a:ext cx="555334" cy="2998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3" name="Down Arrow 1072">
              <a:extLst>
                <a:ext uri="{FF2B5EF4-FFF2-40B4-BE49-F238E27FC236}">
                  <a16:creationId xmlns:a16="http://schemas.microsoft.com/office/drawing/2014/main" id="{0398C13C-95BF-1624-9A4F-52F861491A57}"/>
                </a:ext>
              </a:extLst>
            </p:cNvPr>
            <p:cNvSpPr/>
            <p:nvPr/>
          </p:nvSpPr>
          <p:spPr>
            <a:xfrm>
              <a:off x="10579338" y="32568033"/>
              <a:ext cx="555334" cy="2998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4" name="Down Arrow 1073">
              <a:extLst>
                <a:ext uri="{FF2B5EF4-FFF2-40B4-BE49-F238E27FC236}">
                  <a16:creationId xmlns:a16="http://schemas.microsoft.com/office/drawing/2014/main" id="{E7118B2C-E928-673E-CBD6-785AA0299CBB}"/>
                </a:ext>
              </a:extLst>
            </p:cNvPr>
            <p:cNvSpPr/>
            <p:nvPr/>
          </p:nvSpPr>
          <p:spPr>
            <a:xfrm>
              <a:off x="10579338" y="34737010"/>
              <a:ext cx="555334" cy="2998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7" name="TextBox 1076">
            <a:extLst>
              <a:ext uri="{FF2B5EF4-FFF2-40B4-BE49-F238E27FC236}">
                <a16:creationId xmlns:a16="http://schemas.microsoft.com/office/drawing/2014/main" id="{A4165003-295C-A8B4-62EC-A37C66DB051D}"/>
              </a:ext>
            </a:extLst>
          </p:cNvPr>
          <p:cNvSpPr txBox="1"/>
          <p:nvPr/>
        </p:nvSpPr>
        <p:spPr>
          <a:xfrm>
            <a:off x="1093581" y="27173753"/>
            <a:ext cx="753732" cy="584775"/>
          </a:xfrm>
          <a:prstGeom prst="rect">
            <a:avLst/>
          </a:prstGeom>
          <a:noFill/>
        </p:spPr>
        <p:txBody>
          <a:bodyPr wrap="none" rtlCol="0">
            <a:spAutoFit/>
          </a:bodyPr>
          <a:lstStyle/>
          <a:p>
            <a:r>
              <a:rPr lang="en-US" sz="3200" b="1" dirty="0">
                <a:latin typeface="Helvetica" pitchFamily="2" charset="0"/>
                <a:cs typeface="Times New Roman" panose="02020603050405020304" pitchFamily="18" charset="0"/>
              </a:rPr>
              <a:t>(A)</a:t>
            </a:r>
          </a:p>
        </p:txBody>
      </p:sp>
      <p:sp>
        <p:nvSpPr>
          <p:cNvPr id="1078" name="TextBox 1077">
            <a:extLst>
              <a:ext uri="{FF2B5EF4-FFF2-40B4-BE49-F238E27FC236}">
                <a16:creationId xmlns:a16="http://schemas.microsoft.com/office/drawing/2014/main" id="{0265F20F-6957-CE6A-4D8B-3C6ABB80A862}"/>
              </a:ext>
            </a:extLst>
          </p:cNvPr>
          <p:cNvSpPr txBox="1"/>
          <p:nvPr/>
        </p:nvSpPr>
        <p:spPr>
          <a:xfrm>
            <a:off x="7962541" y="27168406"/>
            <a:ext cx="753732" cy="584775"/>
          </a:xfrm>
          <a:prstGeom prst="rect">
            <a:avLst/>
          </a:prstGeom>
          <a:noFill/>
        </p:spPr>
        <p:txBody>
          <a:bodyPr wrap="none" rtlCol="0">
            <a:spAutoFit/>
          </a:bodyPr>
          <a:lstStyle/>
          <a:p>
            <a:r>
              <a:rPr lang="en-US" sz="3200" b="1" dirty="0">
                <a:latin typeface="Helvetica" pitchFamily="2" charset="0"/>
                <a:cs typeface="Times New Roman" panose="02020603050405020304" pitchFamily="18" charset="0"/>
              </a:rPr>
              <a:t>(</a:t>
            </a:r>
            <a:r>
              <a:rPr lang="el-GR" sz="3200" b="1" dirty="0">
                <a:latin typeface="Helvetica" pitchFamily="2" charset="0"/>
                <a:cs typeface="Times New Roman" panose="02020603050405020304" pitchFamily="18" charset="0"/>
              </a:rPr>
              <a:t>Β</a:t>
            </a:r>
            <a:r>
              <a:rPr lang="en-US" sz="3200" b="1" dirty="0">
                <a:latin typeface="Helvetica" pitchFamily="2" charset="0"/>
                <a:cs typeface="Times New Roman" panose="02020603050405020304" pitchFamily="18" charset="0"/>
              </a:rPr>
              <a:t>)</a:t>
            </a:r>
          </a:p>
        </p:txBody>
      </p:sp>
      <p:pic>
        <p:nvPicPr>
          <p:cNvPr id="56" name="Picture 55">
            <a:extLst>
              <a:ext uri="{FF2B5EF4-FFF2-40B4-BE49-F238E27FC236}">
                <a16:creationId xmlns:a16="http://schemas.microsoft.com/office/drawing/2014/main" id="{257645C0-E02E-ECF3-59E4-1F0F4B375759}"/>
              </a:ext>
            </a:extLst>
          </p:cNvPr>
          <p:cNvPicPr>
            <a:picLocks noChangeAspect="1"/>
          </p:cNvPicPr>
          <p:nvPr/>
        </p:nvPicPr>
        <p:blipFill>
          <a:blip r:embed="rId15"/>
          <a:stretch>
            <a:fillRect/>
          </a:stretch>
        </p:blipFill>
        <p:spPr>
          <a:xfrm>
            <a:off x="4191170" y="10885592"/>
            <a:ext cx="7094152" cy="5350173"/>
          </a:xfrm>
          <a:prstGeom prst="rect">
            <a:avLst/>
          </a:prstGeom>
        </p:spPr>
      </p:pic>
      <p:pic>
        <p:nvPicPr>
          <p:cNvPr id="1057" name="Picture 1056" descr="Chart&#10;&#10;Description automatically generated">
            <a:extLst>
              <a:ext uri="{FF2B5EF4-FFF2-40B4-BE49-F238E27FC236}">
                <a16:creationId xmlns:a16="http://schemas.microsoft.com/office/drawing/2014/main" id="{68B205F3-19D3-6906-60D2-34B7D25D6B54}"/>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b="47882"/>
          <a:stretch/>
        </p:blipFill>
        <p:spPr>
          <a:xfrm>
            <a:off x="36449839" y="30214272"/>
            <a:ext cx="3258314" cy="2019380"/>
          </a:xfrm>
          <a:prstGeom prst="rect">
            <a:avLst/>
          </a:prstGeom>
        </p:spPr>
      </p:pic>
      <p:pic>
        <p:nvPicPr>
          <p:cNvPr id="1082" name="Picture 1081" descr="Chart&#10;&#10;Description automatically generated">
            <a:extLst>
              <a:ext uri="{FF2B5EF4-FFF2-40B4-BE49-F238E27FC236}">
                <a16:creationId xmlns:a16="http://schemas.microsoft.com/office/drawing/2014/main" id="{2609FE82-AB93-8B60-25C7-CE97E071C4A0}"/>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1851901" y="14822686"/>
            <a:ext cx="6698360" cy="9569086"/>
          </a:xfrm>
          <a:prstGeom prst="rect">
            <a:avLst/>
          </a:prstGeom>
        </p:spPr>
      </p:pic>
      <p:sp>
        <p:nvSpPr>
          <p:cNvPr id="1062" name="TextBox 1061">
            <a:extLst>
              <a:ext uri="{FF2B5EF4-FFF2-40B4-BE49-F238E27FC236}">
                <a16:creationId xmlns:a16="http://schemas.microsoft.com/office/drawing/2014/main" id="{FC23EE38-8AF7-7784-4F01-9558BC9C8478}"/>
              </a:ext>
            </a:extLst>
          </p:cNvPr>
          <p:cNvSpPr txBox="1"/>
          <p:nvPr/>
        </p:nvSpPr>
        <p:spPr>
          <a:xfrm>
            <a:off x="26382334" y="23770087"/>
            <a:ext cx="2118452" cy="307777"/>
          </a:xfrm>
          <a:prstGeom prst="rect">
            <a:avLst/>
          </a:prstGeom>
          <a:solidFill>
            <a:schemeClr val="bg1"/>
          </a:solidFill>
        </p:spPr>
        <p:txBody>
          <a:bodyPr wrap="square" rtlCol="0">
            <a:spAutoFit/>
          </a:bodyPr>
          <a:lstStyle/>
          <a:p>
            <a:pPr algn="ctr"/>
            <a:r>
              <a:rPr lang="en-US" sz="1400" dirty="0">
                <a:solidFill>
                  <a:srgbClr val="F9766D"/>
                </a:solidFill>
                <a:latin typeface="Helvetica" pitchFamily="2" charset="0"/>
                <a:cs typeface="Times New Roman" panose="02020603050405020304" pitchFamily="18" charset="0"/>
              </a:rPr>
              <a:t>Low  </a:t>
            </a:r>
            <a:r>
              <a:rPr lang="en-US" sz="1400" dirty="0">
                <a:solidFill>
                  <a:srgbClr val="01BFC4"/>
                </a:solidFill>
                <a:latin typeface="Helvetica" pitchFamily="2" charset="0"/>
                <a:cs typeface="Times New Roman" panose="02020603050405020304" pitchFamily="18" charset="0"/>
              </a:rPr>
              <a:t>High </a:t>
            </a:r>
            <a:r>
              <a:rPr lang="en-US" sz="1400" dirty="0">
                <a:solidFill>
                  <a:srgbClr val="F9766D"/>
                </a:solidFill>
                <a:latin typeface="Helvetica" pitchFamily="2" charset="0"/>
                <a:cs typeface="Times New Roman" panose="02020603050405020304" pitchFamily="18" charset="0"/>
              </a:rPr>
              <a:t>     Low  </a:t>
            </a:r>
            <a:r>
              <a:rPr lang="en-US" sz="1400" dirty="0">
                <a:solidFill>
                  <a:srgbClr val="01BFC4"/>
                </a:solidFill>
                <a:latin typeface="Helvetica" pitchFamily="2" charset="0"/>
                <a:cs typeface="Times New Roman" panose="02020603050405020304" pitchFamily="18" charset="0"/>
              </a:rPr>
              <a:t>High</a:t>
            </a:r>
          </a:p>
        </p:txBody>
      </p:sp>
      <p:cxnSp>
        <p:nvCxnSpPr>
          <p:cNvPr id="61" name="Straight Arrow Connector 60">
            <a:extLst>
              <a:ext uri="{FF2B5EF4-FFF2-40B4-BE49-F238E27FC236}">
                <a16:creationId xmlns:a16="http://schemas.microsoft.com/office/drawing/2014/main" id="{9A59F598-4C25-CB0A-65A3-B90D948F3A1A}"/>
              </a:ext>
            </a:extLst>
          </p:cNvPr>
          <p:cNvCxnSpPr>
            <a:cxnSpLocks/>
          </p:cNvCxnSpPr>
          <p:nvPr/>
        </p:nvCxnSpPr>
        <p:spPr>
          <a:xfrm rot="10800000" flipH="1">
            <a:off x="25344272" y="20434391"/>
            <a:ext cx="32546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32" name="TextBox 1031">
            <a:extLst>
              <a:ext uri="{FF2B5EF4-FFF2-40B4-BE49-F238E27FC236}">
                <a16:creationId xmlns:a16="http://schemas.microsoft.com/office/drawing/2014/main" id="{8434243A-A19E-3750-AFAB-E8330DA9BD91}"/>
              </a:ext>
            </a:extLst>
          </p:cNvPr>
          <p:cNvSpPr txBox="1"/>
          <p:nvPr/>
        </p:nvSpPr>
        <p:spPr>
          <a:xfrm>
            <a:off x="25031725" y="20229579"/>
            <a:ext cx="344966" cy="584775"/>
          </a:xfrm>
          <a:prstGeom prst="rect">
            <a:avLst/>
          </a:prstGeom>
          <a:noFill/>
        </p:spPr>
        <p:txBody>
          <a:bodyPr wrap="none" rtlCol="0">
            <a:spAutoFit/>
          </a:bodyPr>
          <a:lstStyle/>
          <a:p>
            <a:r>
              <a:rPr lang="en-US" sz="3200" b="1" dirty="0">
                <a:latin typeface="Helvetica" pitchFamily="2" charset="0"/>
                <a:cs typeface="Times New Roman" panose="02020603050405020304" pitchFamily="18" charset="0"/>
              </a:rPr>
              <a:t>*</a:t>
            </a:r>
          </a:p>
        </p:txBody>
      </p:sp>
      <p:pic>
        <p:nvPicPr>
          <p:cNvPr id="1084" name="Picture 1083" descr="Timeline&#10;&#10;Description automatically generated with medium confidence">
            <a:extLst>
              <a:ext uri="{FF2B5EF4-FFF2-40B4-BE49-F238E27FC236}">
                <a16:creationId xmlns:a16="http://schemas.microsoft.com/office/drawing/2014/main" id="{9B8F8C02-D3B1-5091-6D4E-15AE3533964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5162881" y="14822686"/>
            <a:ext cx="6695274" cy="9564678"/>
          </a:xfrm>
          <a:prstGeom prst="rect">
            <a:avLst/>
          </a:prstGeom>
        </p:spPr>
      </p:pic>
      <p:sp>
        <p:nvSpPr>
          <p:cNvPr id="1085" name="TextBox 1084">
            <a:extLst>
              <a:ext uri="{FF2B5EF4-FFF2-40B4-BE49-F238E27FC236}">
                <a16:creationId xmlns:a16="http://schemas.microsoft.com/office/drawing/2014/main" id="{CAA86C80-DBD1-15CB-D4F0-A14808251330}"/>
              </a:ext>
            </a:extLst>
          </p:cNvPr>
          <p:cNvSpPr txBox="1"/>
          <p:nvPr/>
        </p:nvSpPr>
        <p:spPr>
          <a:xfrm>
            <a:off x="19345181" y="23766276"/>
            <a:ext cx="2436859" cy="307777"/>
          </a:xfrm>
          <a:prstGeom prst="rect">
            <a:avLst/>
          </a:prstGeom>
          <a:solidFill>
            <a:schemeClr val="bg1"/>
          </a:solidFill>
        </p:spPr>
        <p:txBody>
          <a:bodyPr wrap="square" rtlCol="0">
            <a:spAutoFit/>
          </a:bodyPr>
          <a:lstStyle/>
          <a:p>
            <a:pPr algn="ctr"/>
            <a:r>
              <a:rPr lang="en-US" sz="1400" dirty="0">
                <a:solidFill>
                  <a:srgbClr val="F9766D"/>
                </a:solidFill>
                <a:latin typeface="Helvetica" pitchFamily="2" charset="0"/>
                <a:cs typeface="Times New Roman" panose="02020603050405020304" pitchFamily="18" charset="0"/>
              </a:rPr>
              <a:t>Low   </a:t>
            </a:r>
            <a:r>
              <a:rPr lang="en-US" sz="1400" dirty="0">
                <a:solidFill>
                  <a:srgbClr val="01BFC4"/>
                </a:solidFill>
                <a:latin typeface="Helvetica" pitchFamily="2" charset="0"/>
                <a:cs typeface="Times New Roman" panose="02020603050405020304" pitchFamily="18" charset="0"/>
              </a:rPr>
              <a:t>High </a:t>
            </a:r>
            <a:r>
              <a:rPr lang="en-US" sz="1400" dirty="0">
                <a:solidFill>
                  <a:srgbClr val="F9766D"/>
                </a:solidFill>
                <a:latin typeface="Helvetica" pitchFamily="2" charset="0"/>
                <a:cs typeface="Times New Roman" panose="02020603050405020304" pitchFamily="18" charset="0"/>
              </a:rPr>
              <a:t>        Low   </a:t>
            </a:r>
            <a:r>
              <a:rPr lang="en-US" sz="1400" dirty="0">
                <a:solidFill>
                  <a:srgbClr val="01BFC4"/>
                </a:solidFill>
                <a:latin typeface="Helvetica" pitchFamily="2" charset="0"/>
                <a:cs typeface="Times New Roman" panose="02020603050405020304" pitchFamily="18" charset="0"/>
              </a:rPr>
              <a:t>High</a:t>
            </a:r>
          </a:p>
        </p:txBody>
      </p:sp>
      <p:cxnSp>
        <p:nvCxnSpPr>
          <p:cNvPr id="1087" name="Straight Arrow Connector 1086">
            <a:extLst>
              <a:ext uri="{FF2B5EF4-FFF2-40B4-BE49-F238E27FC236}">
                <a16:creationId xmlns:a16="http://schemas.microsoft.com/office/drawing/2014/main" id="{FE1EBB75-BCB4-C52E-AAF8-BA1A4D9E41B2}"/>
              </a:ext>
            </a:extLst>
          </p:cNvPr>
          <p:cNvCxnSpPr>
            <a:cxnSpLocks/>
          </p:cNvCxnSpPr>
          <p:nvPr/>
        </p:nvCxnSpPr>
        <p:spPr>
          <a:xfrm rot="10800000" flipH="1">
            <a:off x="18233486" y="21198557"/>
            <a:ext cx="32546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0" name="TextBox 319">
            <a:extLst>
              <a:ext uri="{FF2B5EF4-FFF2-40B4-BE49-F238E27FC236}">
                <a16:creationId xmlns:a16="http://schemas.microsoft.com/office/drawing/2014/main" id="{6511A894-4960-5728-9E9C-50BB6484F43A}"/>
              </a:ext>
            </a:extLst>
          </p:cNvPr>
          <p:cNvSpPr txBox="1"/>
          <p:nvPr/>
        </p:nvSpPr>
        <p:spPr>
          <a:xfrm>
            <a:off x="17920939" y="20993745"/>
            <a:ext cx="344966" cy="584775"/>
          </a:xfrm>
          <a:prstGeom prst="rect">
            <a:avLst/>
          </a:prstGeom>
          <a:noFill/>
        </p:spPr>
        <p:txBody>
          <a:bodyPr wrap="none" rtlCol="0">
            <a:spAutoFit/>
          </a:bodyPr>
          <a:lstStyle/>
          <a:p>
            <a:r>
              <a:rPr lang="en-US" sz="3200" b="1" dirty="0">
                <a:latin typeface="Helvetica" pitchFamily="2" charset="0"/>
                <a:cs typeface="Times New Roman" panose="02020603050405020304" pitchFamily="18" charset="0"/>
              </a:rPr>
              <a:t>*</a:t>
            </a:r>
          </a:p>
        </p:txBody>
      </p:sp>
      <p:pic>
        <p:nvPicPr>
          <p:cNvPr id="324" name="Picture 323" descr="Chart, scatter chart&#10;&#10;Description automatically generated">
            <a:extLst>
              <a:ext uri="{FF2B5EF4-FFF2-40B4-BE49-F238E27FC236}">
                <a16:creationId xmlns:a16="http://schemas.microsoft.com/office/drawing/2014/main" id="{0885E48E-37F3-9945-7802-AB095CBFC7EE}"/>
              </a:ext>
            </a:extLst>
          </p:cNvPr>
          <p:cNvPicPr>
            <a:picLocks noChangeAspect="1"/>
          </p:cNvPicPr>
          <p:nvPr/>
        </p:nvPicPr>
        <p:blipFill rotWithShape="1">
          <a:blip r:embed="rId19" cstate="print">
            <a:extLst>
              <a:ext uri="{28A0092B-C50C-407E-A947-70E740481C1C}">
                <a14:useLocalDpi xmlns:a14="http://schemas.microsoft.com/office/drawing/2010/main" val="0"/>
              </a:ext>
            </a:extLst>
          </a:blip>
          <a:srcRect l="21170"/>
          <a:stretch/>
        </p:blipFill>
        <p:spPr>
          <a:xfrm>
            <a:off x="20420621" y="34837897"/>
            <a:ext cx="7957081" cy="5607758"/>
          </a:xfrm>
          <a:prstGeom prst="rect">
            <a:avLst/>
          </a:prstGeom>
        </p:spPr>
      </p:pic>
      <p:pic>
        <p:nvPicPr>
          <p:cNvPr id="326" name="Picture 325" descr="Chart&#10;&#10;Description automatically generated">
            <a:extLst>
              <a:ext uri="{FF2B5EF4-FFF2-40B4-BE49-F238E27FC236}">
                <a16:creationId xmlns:a16="http://schemas.microsoft.com/office/drawing/2014/main" id="{5FA522D6-AC00-771C-7090-BA74011E5682}"/>
              </a:ext>
            </a:extLst>
          </p:cNvPr>
          <p:cNvPicPr>
            <a:picLocks noChangeAspect="1"/>
          </p:cNvPicPr>
          <p:nvPr/>
        </p:nvPicPr>
        <p:blipFill rotWithShape="1">
          <a:blip r:embed="rId20" cstate="print">
            <a:extLst>
              <a:ext uri="{28A0092B-C50C-407E-A947-70E740481C1C}">
                <a14:useLocalDpi xmlns:a14="http://schemas.microsoft.com/office/drawing/2010/main" val="0"/>
              </a:ext>
            </a:extLst>
          </a:blip>
          <a:srcRect l="25284"/>
          <a:stretch/>
        </p:blipFill>
        <p:spPr>
          <a:xfrm>
            <a:off x="15258324" y="33464116"/>
            <a:ext cx="5006725" cy="7147758"/>
          </a:xfrm>
          <a:prstGeom prst="rect">
            <a:avLst/>
          </a:prstGeom>
        </p:spPr>
      </p:pic>
      <p:cxnSp>
        <p:nvCxnSpPr>
          <p:cNvPr id="327" name="Straight Arrow Connector 326">
            <a:extLst>
              <a:ext uri="{FF2B5EF4-FFF2-40B4-BE49-F238E27FC236}">
                <a16:creationId xmlns:a16="http://schemas.microsoft.com/office/drawing/2014/main" id="{C6C12B5E-842F-B19C-50AF-384E37ABF32C}"/>
              </a:ext>
            </a:extLst>
          </p:cNvPr>
          <p:cNvCxnSpPr>
            <a:cxnSpLocks/>
          </p:cNvCxnSpPr>
          <p:nvPr/>
        </p:nvCxnSpPr>
        <p:spPr>
          <a:xfrm rot="10800000" flipH="1">
            <a:off x="16183483" y="38056741"/>
            <a:ext cx="325464"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28" name="TextBox 327">
            <a:extLst>
              <a:ext uri="{FF2B5EF4-FFF2-40B4-BE49-F238E27FC236}">
                <a16:creationId xmlns:a16="http://schemas.microsoft.com/office/drawing/2014/main" id="{6A9B2E0B-846F-78CB-9056-CD4158C56108}"/>
              </a:ext>
            </a:extLst>
          </p:cNvPr>
          <p:cNvSpPr txBox="1"/>
          <p:nvPr/>
        </p:nvSpPr>
        <p:spPr>
          <a:xfrm>
            <a:off x="15870936" y="37851929"/>
            <a:ext cx="344966" cy="584775"/>
          </a:xfrm>
          <a:prstGeom prst="rect">
            <a:avLst/>
          </a:prstGeom>
          <a:noFill/>
        </p:spPr>
        <p:txBody>
          <a:bodyPr wrap="none" rtlCol="0">
            <a:spAutoFit/>
          </a:bodyPr>
          <a:lstStyle/>
          <a:p>
            <a:r>
              <a:rPr lang="en-US" sz="3200" b="1" dirty="0">
                <a:latin typeface="Helvetica" pitchFamily="2" charset="0"/>
                <a:cs typeface="Times New Roman" panose="02020603050405020304" pitchFamily="18" charset="0"/>
              </a:rPr>
              <a:t>*</a:t>
            </a:r>
          </a:p>
        </p:txBody>
      </p:sp>
      <p:sp>
        <p:nvSpPr>
          <p:cNvPr id="8" name="Rounded Rectangle 7">
            <a:extLst>
              <a:ext uri="{FF2B5EF4-FFF2-40B4-BE49-F238E27FC236}">
                <a16:creationId xmlns:a16="http://schemas.microsoft.com/office/drawing/2014/main" id="{D0356BC9-E463-0881-670D-99C333E07E59}"/>
              </a:ext>
            </a:extLst>
          </p:cNvPr>
          <p:cNvSpPr/>
          <p:nvPr/>
        </p:nvSpPr>
        <p:spPr>
          <a:xfrm>
            <a:off x="29527296" y="6664665"/>
            <a:ext cx="13611016" cy="9184315"/>
          </a:xfrm>
          <a:prstGeom prst="roundRect">
            <a:avLst>
              <a:gd name="adj" fmla="val 4071"/>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itchFamily="2" charset="0"/>
              </a:rPr>
              <a:t>s</a:t>
            </a:r>
          </a:p>
        </p:txBody>
      </p:sp>
      <p:sp>
        <p:nvSpPr>
          <p:cNvPr id="9" name="Text Placeholder 360">
            <a:extLst>
              <a:ext uri="{FF2B5EF4-FFF2-40B4-BE49-F238E27FC236}">
                <a16:creationId xmlns:a16="http://schemas.microsoft.com/office/drawing/2014/main" id="{1B39D166-B886-D004-7C9A-AB0542C759E6}"/>
              </a:ext>
            </a:extLst>
          </p:cNvPr>
          <p:cNvSpPr txBox="1">
            <a:spLocks/>
          </p:cNvSpPr>
          <p:nvPr/>
        </p:nvSpPr>
        <p:spPr>
          <a:xfrm>
            <a:off x="29527297" y="6664664"/>
            <a:ext cx="13576029"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u="none" dirty="0">
                <a:latin typeface="Helvetica" pitchFamily="2" charset="0"/>
              </a:rPr>
              <a:t>RESULTS </a:t>
            </a:r>
          </a:p>
        </p:txBody>
      </p:sp>
      <p:sp>
        <p:nvSpPr>
          <p:cNvPr id="13" name="Text Placeholder 358">
            <a:extLst>
              <a:ext uri="{FF2B5EF4-FFF2-40B4-BE49-F238E27FC236}">
                <a16:creationId xmlns:a16="http://schemas.microsoft.com/office/drawing/2014/main" id="{C02E8921-B0B5-7C5F-2ED4-3762D5BF4E75}"/>
              </a:ext>
            </a:extLst>
          </p:cNvPr>
          <p:cNvSpPr txBox="1">
            <a:spLocks/>
          </p:cNvSpPr>
          <p:nvPr/>
        </p:nvSpPr>
        <p:spPr>
          <a:xfrm>
            <a:off x="37636814" y="7257179"/>
            <a:ext cx="5663914" cy="8771610"/>
          </a:xfrm>
          <a:prstGeom prst="rect">
            <a:avLst/>
          </a:prstGeom>
        </p:spPr>
        <p:txBody>
          <a:bodyPr wrap="square" lIns="228589" tIns="228589" rIns="228589" bIns="228589">
            <a:spAutoFit/>
          </a:bodyPr>
          <a:lstStyle>
            <a:lvl1pPr marL="0" indent="0" algn="l" defTabSz="4388900" rtl="0" eaLnBrk="1" latinLnBrk="0" hangingPunct="1">
              <a:spcBef>
                <a:spcPct val="20000"/>
              </a:spcBef>
              <a:buFont typeface="Arial" pitchFamily="34" charset="0"/>
              <a:buNone/>
              <a:defRPr sz="2800" kern="1200">
                <a:solidFill>
                  <a:schemeClr val="accent5">
                    <a:lumMod val="50000"/>
                  </a:schemeClr>
                </a:solidFill>
                <a:latin typeface="Times New Roman" panose="02020603050405020304" pitchFamily="18" charset="0"/>
                <a:ea typeface="+mn-ea"/>
                <a:cs typeface="Times New Roman" panose="02020603050405020304" pitchFamily="18" charset="0"/>
              </a:defRPr>
            </a:lvl1pPr>
            <a:lvl2pPr marL="1485825"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2pPr>
            <a:lvl3pPr marL="2057297" indent="-571471"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3pPr>
            <a:lvl4pPr marL="2685916" indent="-628619"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4pPr>
            <a:lvl5pPr marL="3143093" indent="-457177" algn="l" defTabSz="4388900" rtl="0" eaLnBrk="1" latinLnBrk="0" hangingPunct="1">
              <a:spcBef>
                <a:spcPct val="20000"/>
              </a:spcBef>
              <a:buFont typeface="Arial" pitchFamily="34" charset="0"/>
              <a:buChar char="»"/>
              <a:defRPr sz="2500" kern="1200">
                <a:solidFill>
                  <a:schemeClr val="tx1"/>
                </a:solidFill>
                <a:latin typeface="Trebuchet MS" pitchFamily="34" charset="0"/>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sz="3000" b="1" dirty="0">
                <a:solidFill>
                  <a:schemeClr val="tx1"/>
                </a:solidFill>
                <a:latin typeface="Helvetica" pitchFamily="2" charset="0"/>
              </a:rPr>
              <a:t>Figure 6. Soil VOC groups showed different dynamics in the early growing season.</a:t>
            </a:r>
            <a:r>
              <a:rPr lang="en-US" sz="3000" dirty="0">
                <a:solidFill>
                  <a:schemeClr val="tx1"/>
                </a:solidFill>
                <a:latin typeface="Helvetica" pitchFamily="2" charset="0"/>
              </a:rPr>
              <a:t> Individual ions are grouped by positive matrix factorization (PMF) to understand overall trends in VOC composition. PMF 1 and 2 have similar dynamics to NO and N</a:t>
            </a:r>
            <a:r>
              <a:rPr lang="en-US" sz="3000" baseline="-25000" dirty="0">
                <a:solidFill>
                  <a:schemeClr val="tx1"/>
                </a:solidFill>
                <a:latin typeface="Helvetica" pitchFamily="2" charset="0"/>
              </a:rPr>
              <a:t>2</a:t>
            </a:r>
            <a:r>
              <a:rPr lang="en-US" sz="3000" dirty="0">
                <a:solidFill>
                  <a:schemeClr val="tx1"/>
                </a:solidFill>
                <a:latin typeface="Helvetica" pitchFamily="2" charset="0"/>
              </a:rPr>
              <a:t>O, respectively. Next, we will analyze the high-resolution data for trends in specific VOCs and relationships between PMFs and plant productivity and time. Next campaign, methanol will be measured by proton transfer reaction time of flight MS.</a:t>
            </a:r>
          </a:p>
        </p:txBody>
      </p:sp>
      <p:pic>
        <p:nvPicPr>
          <p:cNvPr id="16" name="Picture 15" descr="Diagram&#10;&#10;Description automatically generated with medium confidence">
            <a:extLst>
              <a:ext uri="{FF2B5EF4-FFF2-40B4-BE49-F238E27FC236}">
                <a16:creationId xmlns:a16="http://schemas.microsoft.com/office/drawing/2014/main" id="{7588DED8-9137-1AF1-8434-FFCA91859AEF}"/>
              </a:ext>
            </a:extLst>
          </p:cNvPr>
          <p:cNvPicPr>
            <a:picLocks noChangeAspect="1"/>
          </p:cNvPicPr>
          <p:nvPr/>
        </p:nvPicPr>
        <p:blipFill rotWithShape="1">
          <a:blip r:embed="rId21">
            <a:extLst>
              <a:ext uri="{28A0092B-C50C-407E-A947-70E740481C1C}">
                <a14:useLocalDpi xmlns:a14="http://schemas.microsoft.com/office/drawing/2010/main" val="0"/>
              </a:ext>
            </a:extLst>
          </a:blip>
          <a:srcRect r="43047"/>
          <a:stretch/>
        </p:blipFill>
        <p:spPr>
          <a:xfrm>
            <a:off x="29628358" y="7436792"/>
            <a:ext cx="8140724" cy="8072919"/>
          </a:xfrm>
          <a:prstGeom prst="rect">
            <a:avLst/>
          </a:prstGeom>
        </p:spPr>
      </p:pic>
      <p:sp>
        <p:nvSpPr>
          <p:cNvPr id="19" name="TextBox 18">
            <a:extLst>
              <a:ext uri="{FF2B5EF4-FFF2-40B4-BE49-F238E27FC236}">
                <a16:creationId xmlns:a16="http://schemas.microsoft.com/office/drawing/2014/main" id="{0667C671-9C27-AB32-A314-249185EDE6C9}"/>
              </a:ext>
            </a:extLst>
          </p:cNvPr>
          <p:cNvSpPr txBox="1"/>
          <p:nvPr/>
        </p:nvSpPr>
        <p:spPr>
          <a:xfrm rot="16200000">
            <a:off x="27051199" y="10140240"/>
            <a:ext cx="5698392" cy="400110"/>
          </a:xfrm>
          <a:prstGeom prst="rect">
            <a:avLst/>
          </a:prstGeom>
          <a:noFill/>
        </p:spPr>
        <p:txBody>
          <a:bodyPr wrap="square" rtlCol="0">
            <a:spAutoFit/>
          </a:bodyPr>
          <a:lstStyle/>
          <a:p>
            <a:r>
              <a:rPr lang="en-US" sz="2000" dirty="0">
                <a:latin typeface="Helvetica" pitchFamily="2" charset="0"/>
                <a:cs typeface="Times New Roman" panose="02020603050405020304" pitchFamily="18" charset="0"/>
              </a:rPr>
              <a:t>PTR-TOF-MS Total Signal</a:t>
            </a:r>
          </a:p>
        </p:txBody>
      </p:sp>
      <p:sp>
        <p:nvSpPr>
          <p:cNvPr id="12" name="Text Placeholder 360">
            <a:extLst>
              <a:ext uri="{FF2B5EF4-FFF2-40B4-BE49-F238E27FC236}">
                <a16:creationId xmlns:a16="http://schemas.microsoft.com/office/drawing/2014/main" id="{CE5C8867-9A0A-21F3-9329-4C1E5F7D98FD}"/>
              </a:ext>
            </a:extLst>
          </p:cNvPr>
          <p:cNvSpPr txBox="1">
            <a:spLocks/>
          </p:cNvSpPr>
          <p:nvPr/>
        </p:nvSpPr>
        <p:spPr>
          <a:xfrm>
            <a:off x="29496893" y="16317416"/>
            <a:ext cx="13576029" cy="754045"/>
          </a:xfrm>
          <a:prstGeom prst="rect">
            <a:avLst/>
          </a:prstGeom>
          <a:noFill/>
        </p:spPr>
        <p:txBody>
          <a:bodyPr wrap="square" lIns="91436" tIns="91436" rIns="91436" bIns="91436" anchor="ctr" anchorCtr="0">
            <a:spAutoFit/>
          </a:bodyPr>
          <a:lstStyle>
            <a:lvl1pPr marL="0" indent="0" algn="ctr" defTabSz="4388900" rtl="0" eaLnBrk="1" latinLnBrk="0" hangingPunct="1">
              <a:spcBef>
                <a:spcPct val="20000"/>
              </a:spcBef>
              <a:buFont typeface="Arial" pitchFamily="34" charset="0"/>
              <a:buNone/>
              <a:defRPr sz="3700" b="1" u="sng" kern="1200" baseline="0">
                <a:solidFill>
                  <a:schemeClr val="accent5">
                    <a:lumMod val="50000"/>
                  </a:schemeClr>
                </a:solidFill>
                <a:latin typeface="+mn-lt"/>
                <a:ea typeface="+mn-ea"/>
                <a:cs typeface="+mn-cs"/>
              </a:defRPr>
            </a:lvl1pPr>
            <a:lvl2pPr marL="3565982" indent="-1371531" algn="l" defTabSz="4388900" rtl="0" eaLnBrk="1" latinLnBrk="0" hangingPunct="1">
              <a:spcBef>
                <a:spcPct val="20000"/>
              </a:spcBef>
              <a:buFont typeface="Arial" pitchFamily="34" charset="0"/>
              <a:buChar char="–"/>
              <a:defRPr sz="13500" kern="1200">
                <a:solidFill>
                  <a:schemeClr val="tx1"/>
                </a:solidFill>
                <a:latin typeface="+mn-lt"/>
                <a:ea typeface="+mn-ea"/>
                <a:cs typeface="+mn-cs"/>
              </a:defRPr>
            </a:lvl2pPr>
            <a:lvl3pPr marL="5486126" indent="-1097226" algn="l" defTabSz="4388900" rtl="0" eaLnBrk="1" latinLnBrk="0" hangingPunct="1">
              <a:spcBef>
                <a:spcPct val="20000"/>
              </a:spcBef>
              <a:buFont typeface="Arial" pitchFamily="34" charset="0"/>
              <a:buChar char="•"/>
              <a:defRPr sz="11600" kern="1200">
                <a:solidFill>
                  <a:schemeClr val="tx1"/>
                </a:solidFill>
                <a:latin typeface="+mn-lt"/>
                <a:ea typeface="+mn-ea"/>
                <a:cs typeface="+mn-cs"/>
              </a:defRPr>
            </a:lvl3pPr>
            <a:lvl4pPr marL="76805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0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694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3926"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837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2827" indent="-1097226" algn="l" defTabSz="4388900" rtl="0" eaLnBrk="1" latinLnBrk="0" hangingPunct="1">
              <a:spcBef>
                <a:spcPct val="20000"/>
              </a:spcBef>
              <a:buFont typeface="Arial" pitchFamily="34" charset="0"/>
              <a:buChar char="•"/>
              <a:defRPr sz="9600" kern="1200">
                <a:solidFill>
                  <a:schemeClr val="tx1"/>
                </a:solidFill>
                <a:latin typeface="+mn-lt"/>
                <a:ea typeface="+mn-ea"/>
                <a:cs typeface="+mn-cs"/>
              </a:defRPr>
            </a:lvl9pPr>
          </a:lstStyle>
          <a:p>
            <a:r>
              <a:rPr lang="en-US" u="none" dirty="0">
                <a:latin typeface="Helvetica" pitchFamily="2" charset="0"/>
              </a:rPr>
              <a:t>CONCLUSIONS</a:t>
            </a:r>
          </a:p>
        </p:txBody>
      </p:sp>
      <p:sp>
        <p:nvSpPr>
          <p:cNvPr id="14" name="TextBox 13">
            <a:extLst>
              <a:ext uri="{FF2B5EF4-FFF2-40B4-BE49-F238E27FC236}">
                <a16:creationId xmlns:a16="http://schemas.microsoft.com/office/drawing/2014/main" id="{8C22C43A-F573-3BB2-FDBA-BA86BCC32903}"/>
              </a:ext>
            </a:extLst>
          </p:cNvPr>
          <p:cNvSpPr txBox="1"/>
          <p:nvPr/>
        </p:nvSpPr>
        <p:spPr>
          <a:xfrm>
            <a:off x="21259800" y="39062743"/>
            <a:ext cx="4964801" cy="646331"/>
          </a:xfrm>
          <a:prstGeom prst="rect">
            <a:avLst/>
          </a:prstGeom>
          <a:noFill/>
        </p:spPr>
        <p:txBody>
          <a:bodyPr wrap="square" rtlCol="0">
            <a:spAutoFit/>
          </a:bodyPr>
          <a:lstStyle/>
          <a:p>
            <a:r>
              <a:rPr lang="en-US" sz="1800" b="1" i="1" dirty="0">
                <a:solidFill>
                  <a:srgbClr val="01BFC4"/>
                </a:solidFill>
                <a:latin typeface="Times New Roman" panose="02020603050405020304" pitchFamily="18" charset="0"/>
                <a:cs typeface="Times New Roman" panose="02020603050405020304" pitchFamily="18" charset="0"/>
              </a:rPr>
              <a:t>High</a:t>
            </a:r>
            <a:r>
              <a:rPr lang="en-US" sz="1800" b="1" i="1" dirty="0">
                <a:latin typeface="Times New Roman" panose="02020603050405020304" pitchFamily="18" charset="0"/>
                <a:cs typeface="Times New Roman" panose="02020603050405020304" pitchFamily="18" charset="0"/>
              </a:rPr>
              <a:t>: R</a:t>
            </a:r>
            <a:r>
              <a:rPr lang="en-US" sz="1800" b="1" i="1" baseline="30000" dirty="0">
                <a:latin typeface="Times New Roman" panose="02020603050405020304" pitchFamily="18" charset="0"/>
                <a:cs typeface="Times New Roman" panose="02020603050405020304" pitchFamily="18" charset="0"/>
              </a:rPr>
              <a:t>2</a:t>
            </a:r>
            <a:r>
              <a:rPr lang="en-US" sz="1800" b="1" i="1" dirty="0">
                <a:latin typeface="Times New Roman" panose="02020603050405020304" pitchFamily="18" charset="0"/>
                <a:cs typeface="Times New Roman" panose="02020603050405020304" pitchFamily="18" charset="0"/>
              </a:rPr>
              <a:t>=0.21; p=0.007</a:t>
            </a:r>
          </a:p>
          <a:p>
            <a:r>
              <a:rPr lang="en-US" sz="1800" b="1" i="1" dirty="0">
                <a:solidFill>
                  <a:srgbClr val="F9766D"/>
                </a:solidFill>
                <a:latin typeface="Times New Roman" panose="02020603050405020304" pitchFamily="18" charset="0"/>
                <a:cs typeface="Times New Roman" panose="02020603050405020304" pitchFamily="18" charset="0"/>
              </a:rPr>
              <a:t>Low</a:t>
            </a:r>
            <a:r>
              <a:rPr lang="en-US" sz="1800" b="1" i="1" dirty="0">
                <a:latin typeface="Times New Roman" panose="02020603050405020304" pitchFamily="18" charset="0"/>
                <a:cs typeface="Times New Roman" panose="02020603050405020304" pitchFamily="18" charset="0"/>
              </a:rPr>
              <a:t>: R</a:t>
            </a:r>
            <a:r>
              <a:rPr lang="en-US" sz="1800" b="1" i="1" baseline="30000" dirty="0">
                <a:latin typeface="Times New Roman" panose="02020603050405020304" pitchFamily="18" charset="0"/>
                <a:cs typeface="Times New Roman" panose="02020603050405020304" pitchFamily="18" charset="0"/>
              </a:rPr>
              <a:t>2</a:t>
            </a:r>
            <a:r>
              <a:rPr lang="en-US" sz="1800" b="1" i="1" dirty="0">
                <a:latin typeface="Times New Roman" panose="02020603050405020304" pitchFamily="18" charset="0"/>
                <a:cs typeface="Times New Roman" panose="02020603050405020304" pitchFamily="18" charset="0"/>
              </a:rPr>
              <a:t>=0.36; p=0.008</a:t>
            </a:r>
          </a:p>
        </p:txBody>
      </p:sp>
      <p:sp>
        <p:nvSpPr>
          <p:cNvPr id="15" name="TextBox 14">
            <a:extLst>
              <a:ext uri="{FF2B5EF4-FFF2-40B4-BE49-F238E27FC236}">
                <a16:creationId xmlns:a16="http://schemas.microsoft.com/office/drawing/2014/main" id="{0A49B63E-509A-A823-15E3-2C9AD76A3950}"/>
              </a:ext>
            </a:extLst>
          </p:cNvPr>
          <p:cNvSpPr txBox="1"/>
          <p:nvPr/>
        </p:nvSpPr>
        <p:spPr>
          <a:xfrm>
            <a:off x="24968750" y="39100130"/>
            <a:ext cx="4964801" cy="646331"/>
          </a:xfrm>
          <a:prstGeom prst="rect">
            <a:avLst/>
          </a:prstGeom>
          <a:noFill/>
        </p:spPr>
        <p:txBody>
          <a:bodyPr wrap="square" rtlCol="0">
            <a:spAutoFit/>
          </a:bodyPr>
          <a:lstStyle/>
          <a:p>
            <a:r>
              <a:rPr lang="en-US" sz="1800" b="1" i="1" dirty="0">
                <a:solidFill>
                  <a:srgbClr val="01BFC4"/>
                </a:solidFill>
                <a:latin typeface="Times New Roman" panose="02020603050405020304" pitchFamily="18" charset="0"/>
                <a:cs typeface="Times New Roman" panose="02020603050405020304" pitchFamily="18" charset="0"/>
              </a:rPr>
              <a:t>High</a:t>
            </a:r>
            <a:r>
              <a:rPr lang="en-US" sz="1800" b="1" i="1" dirty="0">
                <a:latin typeface="Times New Roman" panose="02020603050405020304" pitchFamily="18" charset="0"/>
                <a:cs typeface="Times New Roman" panose="02020603050405020304" pitchFamily="18" charset="0"/>
              </a:rPr>
              <a:t>: R</a:t>
            </a:r>
            <a:r>
              <a:rPr lang="en-US" sz="1800" b="1" i="1" baseline="30000" dirty="0">
                <a:latin typeface="Times New Roman" panose="02020603050405020304" pitchFamily="18" charset="0"/>
                <a:cs typeface="Times New Roman" panose="02020603050405020304" pitchFamily="18" charset="0"/>
              </a:rPr>
              <a:t>2</a:t>
            </a:r>
            <a:r>
              <a:rPr lang="en-US" sz="1800" b="1" i="1" dirty="0">
                <a:latin typeface="Times New Roman" panose="02020603050405020304" pitchFamily="18" charset="0"/>
                <a:cs typeface="Times New Roman" panose="02020603050405020304" pitchFamily="18" charset="0"/>
              </a:rPr>
              <a:t>=0.34; p=0.008</a:t>
            </a:r>
          </a:p>
          <a:p>
            <a:r>
              <a:rPr lang="en-US" sz="1800" b="1" i="1" dirty="0">
                <a:solidFill>
                  <a:srgbClr val="F9766D"/>
                </a:solidFill>
                <a:latin typeface="Times New Roman" panose="02020603050405020304" pitchFamily="18" charset="0"/>
                <a:cs typeface="Times New Roman" panose="02020603050405020304" pitchFamily="18" charset="0"/>
              </a:rPr>
              <a:t>Low</a:t>
            </a:r>
            <a:r>
              <a:rPr lang="en-US" sz="1800" b="1" i="1" dirty="0">
                <a:latin typeface="Times New Roman" panose="02020603050405020304" pitchFamily="18" charset="0"/>
                <a:cs typeface="Times New Roman" panose="02020603050405020304" pitchFamily="18" charset="0"/>
              </a:rPr>
              <a:t>: R</a:t>
            </a:r>
            <a:r>
              <a:rPr lang="en-US" sz="1800" b="1" i="1" baseline="30000" dirty="0">
                <a:latin typeface="Times New Roman" panose="02020603050405020304" pitchFamily="18" charset="0"/>
                <a:cs typeface="Times New Roman" panose="02020603050405020304" pitchFamily="18" charset="0"/>
              </a:rPr>
              <a:t>2</a:t>
            </a:r>
            <a:r>
              <a:rPr lang="en-US" sz="1800" b="1" i="1" dirty="0">
                <a:latin typeface="Times New Roman" panose="02020603050405020304" pitchFamily="18" charset="0"/>
                <a:cs typeface="Times New Roman" panose="02020603050405020304" pitchFamily="18" charset="0"/>
              </a:rPr>
              <a:t>=0.37; p=0.003</a:t>
            </a:r>
          </a:p>
        </p:txBody>
      </p:sp>
      <p:pic>
        <p:nvPicPr>
          <p:cNvPr id="20" name="Picture 19">
            <a:extLst>
              <a:ext uri="{FF2B5EF4-FFF2-40B4-BE49-F238E27FC236}">
                <a16:creationId xmlns:a16="http://schemas.microsoft.com/office/drawing/2014/main" id="{FA4BC877-7021-DB5C-460F-0A1FD4587947}"/>
              </a:ext>
            </a:extLst>
          </p:cNvPr>
          <p:cNvPicPr>
            <a:picLocks noChangeAspect="1"/>
          </p:cNvPicPr>
          <p:nvPr/>
        </p:nvPicPr>
        <p:blipFill>
          <a:blip r:embed="rId22"/>
          <a:stretch>
            <a:fillRect/>
          </a:stretch>
        </p:blipFill>
        <p:spPr>
          <a:xfrm>
            <a:off x="39708153" y="3621144"/>
            <a:ext cx="3010054" cy="2312070"/>
          </a:xfrm>
          <a:prstGeom prst="rect">
            <a:avLst/>
          </a:prstGeom>
        </p:spPr>
      </p:pic>
    </p:spTree>
    <p:extLst>
      <p:ext uri="{BB962C8B-B14F-4D97-AF65-F5344CB8AC3E}">
        <p14:creationId xmlns:p14="http://schemas.microsoft.com/office/powerpoint/2010/main" val="3865398975"/>
      </p:ext>
    </p:extLst>
  </p:cSld>
  <p:clrMapOvr>
    <a:masterClrMapping/>
  </p:clrMapOvr>
</p:sld>
</file>

<file path=ppt/theme/theme1.xml><?xml version="1.0" encoding="utf-8"?>
<a:theme xmlns:a="http://schemas.openxmlformats.org/drawingml/2006/main" name="48x48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8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PosterPresentations.com-48x48-Template</Template>
  <TotalTime>5812</TotalTime>
  <Words>1474</Words>
  <Application>Microsoft Macintosh PowerPoint</Application>
  <PresentationFormat>Custom</PresentationFormat>
  <Paragraphs>148</Paragraphs>
  <Slides>1</Slides>
  <Notes>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vt:i4>
      </vt:variant>
    </vt:vector>
  </HeadingPairs>
  <TitlesOfParts>
    <vt:vector size="9" baseType="lpstr">
      <vt:lpstr>Arial</vt:lpstr>
      <vt:lpstr>Arial Black</vt:lpstr>
      <vt:lpstr>Calibri</vt:lpstr>
      <vt:lpstr>Helvetica</vt:lpstr>
      <vt:lpstr>Times New Roman</vt:lpstr>
      <vt:lpstr>Trebuchet MS</vt:lpstr>
      <vt:lpstr>48x48 Template</vt:lpstr>
      <vt:lpstr>Without guides</vt:lpstr>
      <vt:lpstr>PowerPoint Presentation</vt:lpstr>
    </vt:vector>
  </TitlesOfParts>
  <Manager>A. Kotoulas </Manager>
  <Company>Canterbury Media Services, Inc. </Company>
  <LinksUpToDate>false</LinksUpToDate>
  <SharedDoc>false</SharedDoc>
  <HyperlinkBase>https://www.posterpresentations.com/free-poster-templates.html</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48x48 PowerPoint Presentation</dc:title>
  <dc:subject>Research poster presentation template </dc:subject>
  <dc:creator>PosterPresentations.com</dc:creator>
  <cp:keywords>48x48 Powerpoint poster template, scientific poster template, research poster template </cp:keywords>
  <dc:description>This template is the property of PosterPresentations.com. You are free to modify and print the template as needed, as long as the PosterPresentations.com watermark at the bottom left of the page is visible. Call us if you need help with this poster template. 1-866-649-3004 (c)PosterPresentations.com
</dc:description>
  <cp:lastModifiedBy>Honeker, Linnea Katherine - (linneah)</cp:lastModifiedBy>
  <cp:revision>77</cp:revision>
  <dcterms:created xsi:type="dcterms:W3CDTF">2012-02-09T20:53:12Z</dcterms:created>
  <dcterms:modified xsi:type="dcterms:W3CDTF">2023-02-28T21:04:41Z</dcterms:modified>
  <cp:category>Research poster templates </cp:category>
</cp:coreProperties>
</file>